
<file path=[Content_Types].xml><?xml version="1.0" encoding="utf-8"?>
<Types xmlns="http://schemas.openxmlformats.org/package/2006/content-types">
  <Default Extension="bin" ContentType="image/unknown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7"/>
  </p:notesMasterIdLst>
  <p:handoutMasterIdLst>
    <p:handoutMasterId r:id="rId28"/>
  </p:handoutMasterIdLst>
  <p:sldIdLst>
    <p:sldId id="654" r:id="rId2"/>
    <p:sldId id="271" r:id="rId3"/>
    <p:sldId id="655" r:id="rId4"/>
    <p:sldId id="656" r:id="rId5"/>
    <p:sldId id="658" r:id="rId6"/>
    <p:sldId id="657" r:id="rId7"/>
    <p:sldId id="630" r:id="rId8"/>
    <p:sldId id="659" r:id="rId9"/>
    <p:sldId id="660" r:id="rId10"/>
    <p:sldId id="661" r:id="rId11"/>
    <p:sldId id="662" r:id="rId12"/>
    <p:sldId id="663" r:id="rId13"/>
    <p:sldId id="672" r:id="rId14"/>
    <p:sldId id="665" r:id="rId15"/>
    <p:sldId id="666" r:id="rId16"/>
    <p:sldId id="667" r:id="rId17"/>
    <p:sldId id="668" r:id="rId18"/>
    <p:sldId id="669" r:id="rId19"/>
    <p:sldId id="670" r:id="rId20"/>
    <p:sldId id="671" r:id="rId21"/>
    <p:sldId id="674" r:id="rId22"/>
    <p:sldId id="650" r:id="rId23"/>
    <p:sldId id="648" r:id="rId24"/>
    <p:sldId id="673" r:id="rId25"/>
    <p:sldId id="298" r:id="rId26"/>
  </p:sldIdLst>
  <p:sldSz cx="12192000" cy="6858000"/>
  <p:notesSz cx="6858000" cy="9144000"/>
  <p:defaultTextStyle>
    <a:defPPr rtl="0"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欢迎" id="{E75E278A-FF0E-49A4-B170-79828D63BBAD}">
          <p14:sldIdLst>
            <p14:sldId id="654"/>
            <p14:sldId id="271"/>
            <p14:sldId id="655"/>
            <p14:sldId id="656"/>
            <p14:sldId id="658"/>
            <p14:sldId id="657"/>
            <p14:sldId id="630"/>
            <p14:sldId id="659"/>
            <p14:sldId id="660"/>
            <p14:sldId id="661"/>
            <p14:sldId id="662"/>
            <p14:sldId id="663"/>
            <p14:sldId id="672"/>
            <p14:sldId id="665"/>
            <p14:sldId id="666"/>
            <p14:sldId id="667"/>
            <p14:sldId id="668"/>
            <p14:sldId id="669"/>
            <p14:sldId id="670"/>
            <p14:sldId id="671"/>
            <p14:sldId id="674"/>
            <p14:sldId id="650"/>
            <p14:sldId id="648"/>
            <p14:sldId id="673"/>
            <p14:sldId id="298"/>
          </p14:sldIdLst>
        </p14:section>
        <p14:section name="设计、平滑、添加注释、协作、操作说明搜索" id="{B9B51309-D148-4332-87C2-07BE32FBCA3B}">
          <p14:sldIdLst/>
        </p14:section>
        <p14:section name="了解详细信息" id="{2CC34DB2-6590-42C0-AD4B-A04C6060184E}">
          <p14:sldIdLst/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作者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B45"/>
    <a:srgbClr val="F8CFB6"/>
    <a:srgbClr val="F8CAB6"/>
    <a:srgbClr val="F2F2F2"/>
    <a:srgbClr val="D2B4A6"/>
    <a:srgbClr val="923922"/>
    <a:srgbClr val="D24726"/>
    <a:srgbClr val="F5F5F5"/>
    <a:srgbClr val="DD462F"/>
    <a:srgbClr val="4040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4241" autoAdjust="0"/>
  </p:normalViewPr>
  <p:slideViewPr>
    <p:cSldViewPr snapToGrid="0">
      <p:cViewPr varScale="1">
        <p:scale>
          <a:sx n="68" d="100"/>
          <a:sy n="68" d="100"/>
        </p:scale>
        <p:origin x="92" y="506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75" d="100"/>
          <a:sy n="75" d="100"/>
        </p:scale>
        <p:origin x="3610" y="4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A071E02-3F1A-4B0B-8EE9-4F1B741D9601}" type="datetime1">
              <a:rPr lang="zh-CN" altLang="en-US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2024/12/4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C679768-A2FC-4D08-91F6-8DCE6C566B36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‹#›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30255166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81DCBD32-5E35-4514-9815-F3DDD3668777}" type="datetime1">
              <a:rPr lang="zh-CN" altLang="en-US" smtClean="0"/>
              <a:t>2024/12/4</a:t>
            </a:fld>
            <a:endParaRPr 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zh-cn" dirty="0"/>
              <a:t>单击此处编辑母版文本样式</a:t>
            </a:r>
          </a:p>
          <a:p>
            <a:pPr lvl="1" rtl="0"/>
            <a:r>
              <a:rPr lang="zh-cn" dirty="0"/>
              <a:t>第二级</a:t>
            </a:r>
          </a:p>
          <a:p>
            <a:pPr lvl="2" rtl="0"/>
            <a:r>
              <a:rPr lang="zh-cn" dirty="0"/>
              <a:t>第三级</a:t>
            </a:r>
          </a:p>
          <a:p>
            <a:pPr lvl="3" rtl="0"/>
            <a:r>
              <a:rPr lang="zh-cn" dirty="0"/>
              <a:t>第四级</a:t>
            </a:r>
          </a:p>
          <a:p>
            <a:pPr lvl="4" rtl="0"/>
            <a:r>
              <a:rPr lang="zh-cn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DF61EA0F-A667-4B49-8422-0062BC55E2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10297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Microsoft YaHei UI" panose="020B0503020204020204" pitchFamily="34" charset="-122"/>
        <a:ea typeface="Microsoft YaHei UI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401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F61EA0F-A667-4B49-8422-0062BC55E249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32396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22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818278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DF61EA0F-A667-4B49-8422-0062BC55E249}" type="slidenum">
              <a:rPr lang="en-US" altLang="zh-CN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23</a:t>
            </a:fld>
            <a:endParaRPr lang="zh-CN" altLang="en-US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215108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solidFill>
              <a:srgbClr val="000000">
                <a:alpha val="100000"/>
              </a:srgbClr>
            </a:solidFill>
            <a:miter lim="800000"/>
          </a:ln>
        </p:spPr>
      </p:sp>
      <p:sp>
        <p:nvSpPr>
          <p:cNvPr id="89091" name="备注占位符 2"/>
          <p:cNvSpPr>
            <a:spLocks noGrp="1"/>
          </p:cNvSpPr>
          <p:nvPr>
            <p:ph type="body" idx="1"/>
          </p:nvPr>
        </p:nvSpPr>
        <p:spPr>
          <a:noFill/>
          <a:ln>
            <a:noFill/>
          </a:ln>
        </p:spPr>
        <p:txBody>
          <a:bodyPr wrap="square" lIns="91440" tIns="45720" rIns="91440" bIns="45720" anchor="t" anchorCtr="0"/>
          <a:lstStyle/>
          <a:p>
            <a:pPr lvl="0"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89092" name="灯片编号占位符 3"/>
          <p:cNvSpPr txBox="1">
            <a:spLocks noGrp="1"/>
          </p:cNvSpPr>
          <p:nvPr>
            <p:ph type="sldNum" sz="quarter"/>
          </p:nvPr>
        </p:nvSpPr>
        <p:spPr>
          <a:xfrm>
            <a:off x="5622925" y="6456363"/>
            <a:ext cx="4303713" cy="339725"/>
          </a:xfrm>
          <a:prstGeom prst="rect">
            <a:avLst/>
          </a:prstGeom>
          <a:noFill/>
          <a:ln w="9525">
            <a:noFill/>
          </a:ln>
        </p:spPr>
        <p:txBody>
          <a:bodyPr anchor="b" anchorCtr="0"/>
          <a:lstStyle/>
          <a:p>
            <a:pPr lvl="0" algn="r" eaLnBrk="1" hangingPunct="1">
              <a:spcBef>
                <a:spcPct val="0"/>
              </a:spcBef>
            </a:pPr>
            <a:fld id="{9A0DB2DC-4C9A-4742-B13C-FB6460FD3503}" type="slidenum">
              <a:rPr lang="zh-CN" altLang="en-US" dirty="0">
                <a:solidFill>
                  <a:srgbClr val="000000"/>
                </a:solidFill>
                <a:cs typeface="Arial" panose="020B0604020202020204" pitchFamily="34" charset="0"/>
              </a:rPr>
              <a:t>25</a:t>
            </a:fld>
            <a:endParaRPr lang="zh-CN" altLang="en-US" dirty="0">
              <a:solidFill>
                <a:srgbClr val="000000"/>
              </a:solidFill>
              <a:ea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5453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 bwMode="blackWhite">
          <a:xfrm>
            <a:off x="254950" y="262784"/>
            <a:ext cx="11682101" cy="633243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>
              <a:defRPr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7185494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12" name="直接连接符​​(S) 11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521207" y="448056"/>
            <a:ext cx="6877119" cy="640080"/>
          </a:xfrm>
        </p:spPr>
        <p:txBody>
          <a:bodyPr rtlCol="0" anchor="b" anchorCtr="0">
            <a:normAutofit/>
          </a:bodyPr>
          <a:lstStyle>
            <a:lvl1pPr>
              <a:defRPr sz="28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539496" y="1435608"/>
            <a:ext cx="44165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FC0AFDC1-AB40-4941-83E0-44D5ED544864}" type="datetime1">
              <a:rPr lang="zh-CN" altLang="en-US" noProof="0" smtClean="0"/>
              <a:t>2024/12/4</a:t>
            </a:fld>
            <a:endParaRPr lang="zh-CN" altLang="en-US" noProof="0"/>
          </a:p>
        </p:txBody>
      </p:sp>
      <p:sp>
        <p:nvSpPr>
          <p:cNvPr id="7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192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</p:spTree>
    <p:extLst>
      <p:ext uri="{BB962C8B-B14F-4D97-AF65-F5344CB8AC3E}">
        <p14:creationId xmlns:p14="http://schemas.microsoft.com/office/powerpoint/2010/main" val="2185836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长方形 8"/>
          <p:cNvSpPr/>
          <p:nvPr userDrawn="1"/>
        </p:nvSpPr>
        <p:spPr>
          <a:xfrm>
            <a:off x="254951" y="262784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长方形 9"/>
          <p:cNvSpPr/>
          <p:nvPr userDrawn="1"/>
        </p:nvSpPr>
        <p:spPr bwMode="blackWhite">
          <a:xfrm>
            <a:off x="254950" y="262784"/>
            <a:ext cx="11682101" cy="2072643"/>
          </a:xfrm>
          <a:prstGeom prst="rect">
            <a:avLst/>
          </a:prstGeom>
          <a:solidFill>
            <a:srgbClr val="D247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21208" y="1536192"/>
            <a:ext cx="6876288" cy="640080"/>
          </a:xfrm>
        </p:spPr>
        <p:txBody>
          <a:bodyPr rtlCol="0">
            <a:normAutofit/>
          </a:bodyPr>
          <a:lstStyle>
            <a:lvl1pPr>
              <a:defRPr sz="3600">
                <a:solidFill>
                  <a:schemeClr val="bg1"/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</a:defRPr>
            </a:lvl1pPr>
          </a:lstStyle>
          <a:p>
            <a:pPr rtl="0"/>
            <a:r>
              <a:rPr lang="zh-CN" altLang="en-US" noProof="0"/>
              <a:t>单击此处编辑母版标题样式</a:t>
            </a:r>
            <a:endParaRPr lang="zh-CN" altLang="en-US" noProof="0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539496" y="2560320"/>
            <a:ext cx="9445752" cy="3977640"/>
          </a:xfrm>
        </p:spPr>
        <p:txBody>
          <a:bodyPr vert="horz" lIns="91440" tIns="45720" rIns="91440" bIns="45720" rtlCol="0">
            <a:normAutofit/>
          </a:bodyPr>
          <a:lstStyle>
            <a:lvl1pPr>
              <a:defRPr lang="en-US" sz="240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  <a:lvl2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2pPr>
            <a:lvl3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3pPr>
            <a:lvl4pPr>
              <a:defRPr 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4pPr>
            <a:lvl5pPr>
              <a:defRPr 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5pPr>
          </a:lstStyle>
          <a:p>
            <a:pPr marL="0" lvl="0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单击此处编辑母版文本样式</a:t>
            </a:r>
          </a:p>
          <a:p>
            <a:pPr marL="0" lvl="1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二级</a:t>
            </a:r>
          </a:p>
          <a:p>
            <a:pPr marL="0" lvl="2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三级</a:t>
            </a:r>
          </a:p>
          <a:p>
            <a:pPr marL="0" lvl="3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四级</a:t>
            </a:r>
          </a:p>
          <a:p>
            <a:pPr marL="0" lvl="4" indent="0" rtl="0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None/>
            </a:pPr>
            <a:r>
              <a:rPr lang="zh-CN" altLang="en-US" noProof="0"/>
              <a:t>五级</a:t>
            </a:r>
          </a:p>
        </p:txBody>
      </p:sp>
    </p:spTree>
    <p:extLst>
      <p:ext uri="{BB962C8B-B14F-4D97-AF65-F5344CB8AC3E}">
        <p14:creationId xmlns:p14="http://schemas.microsoft.com/office/powerpoint/2010/main" val="13356555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AFADB85-413D-4C88-BB40-9669BBAE94B6}" type="datetime1">
              <a:rPr lang="en-US"/>
              <a:pPr>
                <a:defRPr/>
              </a:pPr>
              <a:t>12/4/2024</a:t>
            </a:fld>
            <a:endParaRPr lang="en-US" alt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STT200_Lecture 1</a:t>
            </a:r>
          </a:p>
        </p:txBody>
      </p:sp>
      <p:sp>
        <p:nvSpPr>
          <p:cNvPr id="6" name="Rectangle 7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4BD914-FFDD-4B24-9009-9818F055A9F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267097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图片 6"/>
          <p:cNvPicPr>
            <a:picLocks noChangeAspect="1"/>
          </p:cNvPicPr>
          <p:nvPr userDrawn="1"/>
        </p:nvPicPr>
        <p:blipFill>
          <a:blip r:embed="rId2"/>
          <a:srcRect t="2539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44E2530-CF3A-450B-967C-F62180A45620}" type="datetimeFigureOut">
              <a:rPr lang="zh-CN" altLang="en-US" smtClean="0">
                <a:solidFill>
                  <a:schemeClr val="tx1">
                    <a:tint val="75000"/>
                  </a:schemeClr>
                </a:solidFill>
                <a:latin typeface="+mn-lt"/>
              </a:rPr>
              <a:pPr>
                <a:defRPr/>
              </a:pPr>
              <a:t>2024/12/4</a:t>
            </a:fld>
            <a:endParaRPr lang="zh-CN" alt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zh-CN" altLang="en-US">
              <a:solidFill>
                <a:schemeClr val="tx1">
                  <a:tint val="75000"/>
                </a:schemeClr>
              </a:solidFill>
              <a:latin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eaLnBrk="1" hangingPunct="1"/>
            <a:fld id="{9A0DB2DC-4C9A-4742-B13C-FB6460FD3503}" type="slidenum">
              <a:rPr lang="zh-CN" altLang="en-US" dirty="0">
                <a:latin typeface="Calibri" panose="020F0502020204030204" pitchFamily="34" charset="0"/>
              </a:rPr>
              <a:t>‹#›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633183"/>
      </p:ext>
    </p:extLst>
  </p:cSld>
  <p:clrMapOvr>
    <a:masterClrMapping/>
  </p:clrMapOvr>
  <p:transition spd="slow">
    <p:fade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长方形 6"/>
          <p:cNvSpPr/>
          <p:nvPr userDrawn="1"/>
        </p:nvSpPr>
        <p:spPr>
          <a:xfrm>
            <a:off x="256032" y="265176"/>
            <a:ext cx="11683049" cy="633243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 anchorCtr="0"/>
          <a:lstStyle/>
          <a:p>
            <a:pPr algn="ctr" rtl="0"/>
            <a:endParaRPr lang="zh-CN" altLang="en-US" sz="1800" noProof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521208" y="448056"/>
            <a:ext cx="6876288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pPr rtl="0"/>
            <a:r>
              <a:rPr lang="zh-CN" altLang="en-US" noProof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39496" y="1435608"/>
            <a:ext cx="4416552" cy="39776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zh-CN" altLang="en-US" noProof="0"/>
              <a:t>单击此处编辑母版文本样式</a:t>
            </a:r>
          </a:p>
          <a:p>
            <a:pPr lvl="1" rtl="0"/>
            <a:r>
              <a:rPr lang="zh-CN" altLang="en-US" noProof="0"/>
              <a:t>第二级</a:t>
            </a:r>
          </a:p>
          <a:p>
            <a:pPr lvl="2" rtl="0"/>
            <a:r>
              <a:rPr lang="zh-CN" altLang="en-US" noProof="0"/>
              <a:t>第三级</a:t>
            </a:r>
          </a:p>
          <a:p>
            <a:pPr lvl="3" rtl="0"/>
            <a:r>
              <a:rPr lang="zh-CN" altLang="en-US" noProof="0"/>
              <a:t>第四级</a:t>
            </a:r>
          </a:p>
          <a:p>
            <a:pPr lvl="4" rtl="0"/>
            <a:r>
              <a:rPr lang="zh-CN" altLang="en-US" noProof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539496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1814A537-FBC6-4533-8B31-767E68D33208}" type="datetime1">
              <a:rPr lang="zh-CN" altLang="en-US" noProof="0" smtClean="0"/>
              <a:t>2024/12/4</a:t>
            </a:fld>
            <a:endParaRPr lang="zh-CN" altLang="en-US" noProof="0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648200" y="6203952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endParaRPr lang="zh-CN" altLang="en-US" noProof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375904" y="6203952"/>
            <a:ext cx="3276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defRPr>
            </a:lvl1pPr>
          </a:lstStyle>
          <a:p>
            <a:fld id="{9860EDB8-5305-433F-BE41-D7A86D811DB3}" type="slidenum">
              <a:rPr lang="en-US" altLang="zh-CN" noProof="0" smtClean="0"/>
              <a:pPr/>
              <a:t>‹#›</a:t>
            </a:fld>
            <a:endParaRPr lang="zh-CN" altLang="en-US" noProof="0"/>
          </a:p>
        </p:txBody>
      </p:sp>
      <p:cxnSp>
        <p:nvCxnSpPr>
          <p:cNvPr id="8" name="直接连接符​​(S) 7"/>
          <p:cNvCxnSpPr/>
          <p:nvPr userDrawn="1"/>
        </p:nvCxnSpPr>
        <p:spPr>
          <a:xfrm>
            <a:off x="604434" y="1196392"/>
            <a:ext cx="10983132" cy="0"/>
          </a:xfrm>
          <a:prstGeom prst="line">
            <a:avLst/>
          </a:prstGeom>
          <a:ln w="25400">
            <a:solidFill>
              <a:srgbClr val="D247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467549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hf sldNum="0" hdr="0" ftr="0" dt="0"/>
  <p:txStyles>
    <p:titleStyle>
      <a:lvl1pPr algn="l" defTabSz="914400" rtl="0" eaLnBrk="1" latinLnBrk="0" hangingPunct="1">
        <a:spcBef>
          <a:spcPct val="0"/>
        </a:spcBef>
        <a:buNone/>
        <a:defRPr sz="2800" kern="1200">
          <a:solidFill>
            <a:schemeClr val="tx1"/>
          </a:solidFill>
          <a:latin typeface="Microsoft YaHei UI Light" panose="020B0502040204020203" pitchFamily="34" charset="-122"/>
          <a:ea typeface="Microsoft YaHei UI Light" panose="020B0502040204020203" pitchFamily="34" charset="-122"/>
          <a:cs typeface="+mj-cs"/>
        </a:defRPr>
      </a:lvl1pPr>
    </p:titleStyle>
    <p:bodyStyle>
      <a:lvl1pPr marL="0" indent="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Tx/>
        <a:buNone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1pPr>
      <a:lvl2pPr marL="228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2pPr>
      <a:lvl3pPr marL="685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3pPr>
      <a:lvl4pPr marL="11430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4pPr>
      <a:lvl5pPr marL="16002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Microsoft YaHei UI" panose="020B0503020204020204" pitchFamily="34" charset="-122"/>
          <a:ea typeface="Microsoft YaHei UI" panose="020B0503020204020204" pitchFamily="34" charset="-122"/>
          <a:cs typeface="+mn-cs"/>
        </a:defRPr>
      </a:lvl5pPr>
      <a:lvl6pPr marL="20574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6pPr>
      <a:lvl7pPr marL="25146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7pPr>
      <a:lvl8pPr marL="2971800" indent="-228600" algn="l" defTabSz="914400" rtl="0" eaLnBrk="1" latinLnBrk="0" hangingPunct="1">
        <a:lnSpc>
          <a:spcPct val="150000"/>
        </a:lnSpc>
        <a:spcBef>
          <a:spcPts val="10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1"/>
          </a:solidFill>
          <a:latin typeface="+mn-lt"/>
          <a:ea typeface="+mn-ea"/>
          <a:cs typeface="+mn-cs"/>
        </a:defRPr>
      </a:lvl8pPr>
      <a:lvl9pPr marL="3429000" indent="-228600" algn="l" defTabSz="914400" rtl="0" eaLnBrk="1" latinLnBrk="0" hangingPunct="1">
        <a:lnSpc>
          <a:spcPct val="90000"/>
        </a:lnSpc>
        <a:spcBef>
          <a:spcPct val="300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emf"/><Relationship Id="rId3" Type="http://schemas.openxmlformats.org/officeDocument/2006/relationships/image" Target="../media/image29.emf"/><Relationship Id="rId7" Type="http://schemas.openxmlformats.org/officeDocument/2006/relationships/image" Target="../media/image33.emf"/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emf"/><Relationship Id="rId5" Type="http://schemas.openxmlformats.org/officeDocument/2006/relationships/image" Target="../media/image31.emf"/><Relationship Id="rId10" Type="http://schemas.openxmlformats.org/officeDocument/2006/relationships/image" Target="../media/image27.jpeg"/><Relationship Id="rId4" Type="http://schemas.openxmlformats.org/officeDocument/2006/relationships/image" Target="../media/image30.emf"/><Relationship Id="rId9" Type="http://schemas.openxmlformats.org/officeDocument/2006/relationships/image" Target="../media/image35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tiff"/><Relationship Id="rId7" Type="http://schemas.openxmlformats.org/officeDocument/2006/relationships/image" Target="../media/image50.jpeg"/><Relationship Id="rId2" Type="http://schemas.openxmlformats.org/officeDocument/2006/relationships/image" Target="../media/image46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Joint_probability_distribution" TargetMode="External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9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jpeg"/><Relationship Id="rId4" Type="http://schemas.openxmlformats.org/officeDocument/2006/relationships/image" Target="../media/image6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0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emf"/><Relationship Id="rId3" Type="http://schemas.openxmlformats.org/officeDocument/2006/relationships/hyperlink" Target="https://www.sciencedirect.com/topics/mathematics/asymptotic-property" TargetMode="External"/><Relationship Id="rId7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5" Type="http://schemas.openxmlformats.org/officeDocument/2006/relationships/image" Target="../media/image23.png"/><Relationship Id="rId4" Type="http://schemas.openxmlformats.org/officeDocument/2006/relationships/image" Target="../media/image2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32427F59-8B1D-1EEF-E01A-05BE18338AD3}"/>
              </a:ext>
            </a:extLst>
          </p:cNvPr>
          <p:cNvSpPr txBox="1">
            <a:spLocks/>
          </p:cNvSpPr>
          <p:nvPr/>
        </p:nvSpPr>
        <p:spPr>
          <a:xfrm>
            <a:off x="1932981" y="807722"/>
            <a:ext cx="8178919" cy="3059395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 fontScale="52500" lnSpcReduction="200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 algn="ctr">
              <a:lnSpc>
                <a:spcPct val="120000"/>
              </a:lnSpc>
              <a:spcBef>
                <a:spcPts val="0"/>
              </a:spcBef>
            </a:pPr>
            <a:br>
              <a:rPr lang="en-US" altLang="zh-CN" sz="4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CN" altLang="en-US" sz="10000" dirty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超网建模与自然规律发现</a:t>
            </a:r>
            <a:br>
              <a:rPr lang="en-US" altLang="zh-CN" sz="1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br>
              <a:rPr lang="en-US" altLang="zh-CN" sz="44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sz="3700" dirty="0" err="1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Rongling</a:t>
            </a:r>
            <a:r>
              <a:rPr lang="en-US" altLang="zh-CN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 Wu</a:t>
            </a:r>
            <a:br>
              <a:rPr lang="en-US" altLang="zh-CN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</a:br>
            <a:r>
              <a:rPr lang="en-US" altLang="zh-CN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Beijing Institute of Mathematical Sciences and Applications,</a:t>
            </a:r>
            <a:r>
              <a:rPr lang="zh-CN" altLang="en-US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Tsinghua</a:t>
            </a:r>
            <a:r>
              <a:rPr lang="zh-CN" altLang="en-US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 </a:t>
            </a:r>
            <a:r>
              <a:rPr lang="en-US" altLang="zh-CN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University Yau Mathematical Sciences Center</a:t>
            </a:r>
            <a:br>
              <a:rPr lang="zh-CN" altLang="en-US" sz="3700" dirty="0">
                <a:solidFill>
                  <a:schemeClr val="tx1"/>
                </a:solidFill>
                <a:latin typeface="Merriweather" panose="00000500000000000000" pitchFamily="2" charset="0"/>
                <a:cs typeface="Arial" panose="020B0604020202020204" pitchFamily="34" charset="0"/>
              </a:rPr>
            </a:br>
            <a:endParaRPr lang="en-US" altLang="zh-CN" sz="3700" b="1" dirty="0">
              <a:solidFill>
                <a:schemeClr val="tx1"/>
              </a:solidFill>
              <a:latin typeface="Merriweather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6" name="副标题 2">
            <a:extLst>
              <a:ext uri="{FF2B5EF4-FFF2-40B4-BE49-F238E27FC236}">
                <a16:creationId xmlns:a16="http://schemas.microsoft.com/office/drawing/2014/main" id="{DFD0E20B-4B68-92C8-4FBE-E8AE6D58CC00}"/>
              </a:ext>
            </a:extLst>
          </p:cNvPr>
          <p:cNvSpPr txBox="1">
            <a:spLocks/>
          </p:cNvSpPr>
          <p:nvPr/>
        </p:nvSpPr>
        <p:spPr>
          <a:xfrm>
            <a:off x="5048439" y="363593"/>
            <a:ext cx="2481371" cy="588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Tx/>
              <a:buNone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1pPr>
            <a:lvl2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3pPr>
            <a:lvl4pPr marL="11430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4pPr>
            <a:lvl5pPr marL="16002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14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718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29000" indent="-228600" algn="l" defTabSz="914400" rtl="0" eaLnBrk="1" latinLnBrk="0" hangingPunct="1">
              <a:lnSpc>
                <a:spcPct val="90000"/>
              </a:lnSpc>
              <a:spcBef>
                <a:spcPct val="300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endParaRPr lang="zh-CN" altLang="en-US" sz="2800" dirty="0">
              <a:latin typeface="Arial" panose="020B0604020202020204" pitchFamily="34" charset="0"/>
              <a:ea typeface="Microsoft YaHei UI Light" panose="020B0502040204020203" pitchFamily="34" charset="-122"/>
              <a:cs typeface="Arial" panose="020B0604020202020204" pitchFamily="34" charset="0"/>
            </a:endParaRPr>
          </a:p>
        </p:txBody>
      </p:sp>
      <p:pic>
        <p:nvPicPr>
          <p:cNvPr id="3" name="图片 2" descr="图形用户界面, 文本, 应用程序&#10;&#10;描述已自动生成">
            <a:extLst>
              <a:ext uri="{FF2B5EF4-FFF2-40B4-BE49-F238E27FC236}">
                <a16:creationId xmlns:a16="http://schemas.microsoft.com/office/drawing/2014/main" id="{E306E1F1-F2C8-1FF0-A53F-1C53F69031C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0000"/>
          <a:stretch/>
        </p:blipFill>
        <p:spPr>
          <a:xfrm>
            <a:off x="611914" y="3703224"/>
            <a:ext cx="10968172" cy="2766396"/>
          </a:xfrm>
          <a:prstGeom prst="rect">
            <a:avLst/>
          </a:prstGeom>
        </p:spPr>
      </p:pic>
      <p:pic>
        <p:nvPicPr>
          <p:cNvPr id="1026" name="Picture 2" descr="北京雁栖湖应用数学研究院">
            <a:extLst>
              <a:ext uri="{FF2B5EF4-FFF2-40B4-BE49-F238E27FC236}">
                <a16:creationId xmlns:a16="http://schemas.microsoft.com/office/drawing/2014/main" id="{11AD5D77-AC8E-6488-14FE-21AB9A0C65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77524" y="363593"/>
            <a:ext cx="1749983" cy="752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3" descr="https://ymsc.tsinghua.edu.cn/images/20230510logo-new4.png">
            <a:extLst>
              <a:ext uri="{FF2B5EF4-FFF2-40B4-BE49-F238E27FC236}">
                <a16:creationId xmlns:a16="http://schemas.microsoft.com/office/drawing/2014/main" id="{81DA0EF1-611B-986E-CE71-ED832D998FA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" r="32882" b="-3624"/>
          <a:stretch>
            <a:fillRect/>
          </a:stretch>
        </p:blipFill>
        <p:spPr>
          <a:xfrm>
            <a:off x="293066" y="388380"/>
            <a:ext cx="3707904" cy="454025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A93333A0-7C69-E6CB-3B4C-60DE38CBF0E0}"/>
              </a:ext>
            </a:extLst>
          </p:cNvPr>
          <p:cNvSpPr txBox="1"/>
          <p:nvPr/>
        </p:nvSpPr>
        <p:spPr>
          <a:xfrm>
            <a:off x="8758946" y="6084923"/>
            <a:ext cx="29020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南开大学</a:t>
            </a:r>
            <a:r>
              <a:rPr lang="en-US" altLang="zh-CN" b="1" dirty="0">
                <a:solidFill>
                  <a:srgbClr val="FF0000"/>
                </a:solidFill>
              </a:rPr>
              <a:t>, 2024</a:t>
            </a:r>
            <a:r>
              <a:rPr lang="zh-CN" altLang="en-US" b="1" dirty="0">
                <a:solidFill>
                  <a:srgbClr val="FF0000"/>
                </a:solidFill>
              </a:rPr>
              <a:t>年</a:t>
            </a:r>
            <a:r>
              <a:rPr lang="en-US" altLang="zh-CN" b="1" dirty="0">
                <a:solidFill>
                  <a:srgbClr val="FF0000"/>
                </a:solidFill>
              </a:rPr>
              <a:t>12</a:t>
            </a:r>
            <a:r>
              <a:rPr lang="zh-CN" altLang="en-US" b="1" dirty="0">
                <a:solidFill>
                  <a:srgbClr val="FF0000"/>
                </a:solidFill>
              </a:rPr>
              <a:t>月</a:t>
            </a:r>
            <a:r>
              <a:rPr lang="en-US" altLang="zh-CN" b="1" dirty="0">
                <a:solidFill>
                  <a:srgbClr val="FF0000"/>
                </a:solidFill>
              </a:rPr>
              <a:t>5</a:t>
            </a:r>
            <a:r>
              <a:rPr lang="zh-CN" altLang="en-US" b="1" dirty="0">
                <a:solidFill>
                  <a:srgbClr val="FF0000"/>
                </a:solidFill>
              </a:rPr>
              <a:t>日</a:t>
            </a:r>
          </a:p>
        </p:txBody>
      </p:sp>
    </p:spTree>
    <p:extLst>
      <p:ext uri="{BB962C8B-B14F-4D97-AF65-F5344CB8AC3E}">
        <p14:creationId xmlns:p14="http://schemas.microsoft.com/office/powerpoint/2010/main" val="41108141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A3A32C31-9118-22DF-EE58-98629F1CE40E}"/>
              </a:ext>
            </a:extLst>
          </p:cNvPr>
          <p:cNvSpPr/>
          <p:nvPr/>
        </p:nvSpPr>
        <p:spPr>
          <a:xfrm>
            <a:off x="452193" y="5162776"/>
            <a:ext cx="5523011" cy="15597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7E73345-F6A4-4B77-E30E-0A7E25B3934F}"/>
              </a:ext>
            </a:extLst>
          </p:cNvPr>
          <p:cNvSpPr txBox="1"/>
          <p:nvPr/>
        </p:nvSpPr>
        <p:spPr>
          <a:xfrm>
            <a:off x="6524348" y="5282540"/>
            <a:ext cx="5075176" cy="1200329"/>
          </a:xfrm>
          <a:prstGeom prst="rect">
            <a:avLst/>
          </a:prstGeom>
          <a:noFill/>
          <a:ln>
            <a:solidFill>
              <a:srgbClr val="3333FF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dirty="0"/>
              <a:t>拟动态混合常微分方程 </a:t>
            </a:r>
            <a:endParaRPr lang="en-US" altLang="zh-CN" sz="3600" dirty="0"/>
          </a:p>
          <a:p>
            <a:pPr algn="ctr"/>
            <a:r>
              <a:rPr lang="en-US" altLang="zh-CN" sz="3600" dirty="0"/>
              <a:t>(Wu et al. 2023)</a:t>
            </a:r>
            <a:endParaRPr lang="en-US" sz="3600" dirty="0"/>
          </a:p>
        </p:txBody>
      </p:sp>
      <p:cxnSp>
        <p:nvCxnSpPr>
          <p:cNvPr id="5" name="直接箭头连接符 18">
            <a:extLst>
              <a:ext uri="{FF2B5EF4-FFF2-40B4-BE49-F238E27FC236}">
                <a16:creationId xmlns:a16="http://schemas.microsoft.com/office/drawing/2014/main" id="{2A2195CF-B4D5-0301-A53B-38E7778492CD}"/>
              </a:ext>
            </a:extLst>
          </p:cNvPr>
          <p:cNvCxnSpPr>
            <a:cxnSpLocks/>
          </p:cNvCxnSpPr>
          <p:nvPr/>
        </p:nvCxnSpPr>
        <p:spPr>
          <a:xfrm>
            <a:off x="3269928" y="876277"/>
            <a:ext cx="4447380" cy="1237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7" name="文本框 20">
            <a:extLst>
              <a:ext uri="{FF2B5EF4-FFF2-40B4-BE49-F238E27FC236}">
                <a16:creationId xmlns:a16="http://schemas.microsoft.com/office/drawing/2014/main" id="{66EA6CD9-F710-58A9-4147-C91AC3775523}"/>
              </a:ext>
            </a:extLst>
          </p:cNvPr>
          <p:cNvSpPr txBox="1"/>
          <p:nvPr/>
        </p:nvSpPr>
        <p:spPr>
          <a:xfrm>
            <a:off x="7931636" y="1555526"/>
            <a:ext cx="37915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Independent (self-regulation)</a:t>
            </a:r>
            <a:endParaRPr lang="zh-CN" altLang="en-US" dirty="0"/>
          </a:p>
        </p:txBody>
      </p:sp>
      <p:cxnSp>
        <p:nvCxnSpPr>
          <p:cNvPr id="8" name="直接箭头连接符 27">
            <a:extLst>
              <a:ext uri="{FF2B5EF4-FFF2-40B4-BE49-F238E27FC236}">
                <a16:creationId xmlns:a16="http://schemas.microsoft.com/office/drawing/2014/main" id="{B1106687-9258-27F7-C3CE-0409714942AC}"/>
              </a:ext>
            </a:extLst>
          </p:cNvPr>
          <p:cNvCxnSpPr>
            <a:cxnSpLocks/>
          </p:cNvCxnSpPr>
          <p:nvPr/>
        </p:nvCxnSpPr>
        <p:spPr>
          <a:xfrm>
            <a:off x="4229034" y="1778261"/>
            <a:ext cx="361179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28">
            <a:extLst>
              <a:ext uri="{FF2B5EF4-FFF2-40B4-BE49-F238E27FC236}">
                <a16:creationId xmlns:a16="http://schemas.microsoft.com/office/drawing/2014/main" id="{B5BA4977-39B8-A343-9C08-9C6C750720A8}"/>
              </a:ext>
            </a:extLst>
          </p:cNvPr>
          <p:cNvSpPr txBox="1"/>
          <p:nvPr/>
        </p:nvSpPr>
        <p:spPr>
          <a:xfrm>
            <a:off x="7865481" y="683000"/>
            <a:ext cx="323215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ym typeface="+mn-ea"/>
              </a:rPr>
              <a:t>Pairwise dependent</a:t>
            </a:r>
            <a:endParaRPr lang="zh-CN" altLang="en-US" dirty="0"/>
          </a:p>
        </p:txBody>
      </p:sp>
      <p:cxnSp>
        <p:nvCxnSpPr>
          <p:cNvPr id="10" name="直接箭头连接符 29">
            <a:extLst>
              <a:ext uri="{FF2B5EF4-FFF2-40B4-BE49-F238E27FC236}">
                <a16:creationId xmlns:a16="http://schemas.microsoft.com/office/drawing/2014/main" id="{97C260EA-504F-B429-4E1F-7D75352D6ED5}"/>
              </a:ext>
            </a:extLst>
          </p:cNvPr>
          <p:cNvCxnSpPr>
            <a:cxnSpLocks/>
          </p:cNvCxnSpPr>
          <p:nvPr/>
        </p:nvCxnSpPr>
        <p:spPr>
          <a:xfrm>
            <a:off x="4896813" y="2681724"/>
            <a:ext cx="2842303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1" name="直接箭头连接符 30">
            <a:extLst>
              <a:ext uri="{FF2B5EF4-FFF2-40B4-BE49-F238E27FC236}">
                <a16:creationId xmlns:a16="http://schemas.microsoft.com/office/drawing/2014/main" id="{80B615A6-47FC-CC0E-57D1-3E21ABA604AD}"/>
              </a:ext>
            </a:extLst>
          </p:cNvPr>
          <p:cNvCxnSpPr>
            <a:cxnSpLocks/>
          </p:cNvCxnSpPr>
          <p:nvPr/>
        </p:nvCxnSpPr>
        <p:spPr>
          <a:xfrm>
            <a:off x="5975204" y="3514199"/>
            <a:ext cx="174210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2" name="直接箭头连接符 31">
            <a:extLst>
              <a:ext uri="{FF2B5EF4-FFF2-40B4-BE49-F238E27FC236}">
                <a16:creationId xmlns:a16="http://schemas.microsoft.com/office/drawing/2014/main" id="{3A77F7B8-A87C-9555-39F0-D99F49473101}"/>
              </a:ext>
            </a:extLst>
          </p:cNvPr>
          <p:cNvCxnSpPr/>
          <p:nvPr/>
        </p:nvCxnSpPr>
        <p:spPr>
          <a:xfrm>
            <a:off x="6988437" y="4619757"/>
            <a:ext cx="73977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3" name="文本框 32">
            <a:extLst>
              <a:ext uri="{FF2B5EF4-FFF2-40B4-BE49-F238E27FC236}">
                <a16:creationId xmlns:a16="http://schemas.microsoft.com/office/drawing/2014/main" id="{B89F03D8-77DC-46F5-5217-93CBD2633782}"/>
              </a:ext>
            </a:extLst>
          </p:cNvPr>
          <p:cNvSpPr txBox="1"/>
          <p:nvPr/>
        </p:nvSpPr>
        <p:spPr>
          <a:xfrm>
            <a:off x="7865481" y="2509850"/>
            <a:ext cx="297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Active 3-way HOI</a:t>
            </a:r>
          </a:p>
        </p:txBody>
      </p:sp>
      <p:sp>
        <p:nvSpPr>
          <p:cNvPr id="14" name="文本框 33">
            <a:extLst>
              <a:ext uri="{FF2B5EF4-FFF2-40B4-BE49-F238E27FC236}">
                <a16:creationId xmlns:a16="http://schemas.microsoft.com/office/drawing/2014/main" id="{780424C7-9F25-B4A3-DDD1-187F430D25EF}"/>
              </a:ext>
            </a:extLst>
          </p:cNvPr>
          <p:cNvSpPr txBox="1"/>
          <p:nvPr/>
        </p:nvSpPr>
        <p:spPr>
          <a:xfrm>
            <a:off x="7865481" y="3316912"/>
            <a:ext cx="297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Active 4-way HOI</a:t>
            </a:r>
          </a:p>
        </p:txBody>
      </p:sp>
      <p:sp>
        <p:nvSpPr>
          <p:cNvPr id="15" name="文本框 34">
            <a:extLst>
              <a:ext uri="{FF2B5EF4-FFF2-40B4-BE49-F238E27FC236}">
                <a16:creationId xmlns:a16="http://schemas.microsoft.com/office/drawing/2014/main" id="{C49B05E7-392F-5315-7325-B0321B9B1462}"/>
              </a:ext>
            </a:extLst>
          </p:cNvPr>
          <p:cNvSpPr txBox="1"/>
          <p:nvPr/>
        </p:nvSpPr>
        <p:spPr>
          <a:xfrm>
            <a:off x="7865481" y="4374579"/>
            <a:ext cx="29718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Active </a:t>
            </a:r>
            <a:r>
              <a:rPr lang="en-US" altLang="zh-CN" i="1" dirty="0"/>
              <a:t>p</a:t>
            </a:r>
            <a:r>
              <a:rPr lang="en-US" altLang="zh-CN" dirty="0"/>
              <a:t>-way HOI</a:t>
            </a:r>
          </a:p>
        </p:txBody>
      </p:sp>
      <p:sp>
        <p:nvSpPr>
          <p:cNvPr id="16" name="文本框 35">
            <a:extLst>
              <a:ext uri="{FF2B5EF4-FFF2-40B4-BE49-F238E27FC236}">
                <a16:creationId xmlns:a16="http://schemas.microsoft.com/office/drawing/2014/main" id="{A99A6311-2956-8824-2322-69268FA57BC7}"/>
              </a:ext>
            </a:extLst>
          </p:cNvPr>
          <p:cNvSpPr txBox="1"/>
          <p:nvPr/>
        </p:nvSpPr>
        <p:spPr>
          <a:xfrm>
            <a:off x="406646" y="1349638"/>
            <a:ext cx="1835785" cy="48013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  <a:sym typeface="+mn-ea"/>
              </a:rPr>
              <a:t>Active HOI</a:t>
            </a: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endParaRPr lang="en-US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  <a:sym typeface="+mn-ea"/>
            </a:endParaRPr>
          </a:p>
          <a:p>
            <a:r>
              <a:rPr lang="en-US" b="1" dirty="0">
                <a:solidFill>
                  <a:srgbClr val="FF0000"/>
                </a:solidFill>
              </a:rPr>
              <a:t>Passive HOI</a:t>
            </a:r>
          </a:p>
        </p:txBody>
      </p:sp>
      <p:grpSp>
        <p:nvGrpSpPr>
          <p:cNvPr id="17" name="组合 39">
            <a:extLst>
              <a:ext uri="{FF2B5EF4-FFF2-40B4-BE49-F238E27FC236}">
                <a16:creationId xmlns:a16="http://schemas.microsoft.com/office/drawing/2014/main" id="{146C1A80-7496-C1F5-15DA-A22149858ACF}"/>
              </a:ext>
            </a:extLst>
          </p:cNvPr>
          <p:cNvGrpSpPr/>
          <p:nvPr/>
        </p:nvGrpSpPr>
        <p:grpSpPr>
          <a:xfrm>
            <a:off x="452193" y="5018759"/>
            <a:ext cx="5342432" cy="1914633"/>
            <a:chOff x="2097" y="3483"/>
            <a:chExt cx="6200" cy="2294"/>
          </a:xfrm>
        </p:grpSpPr>
        <p:pic>
          <p:nvPicPr>
            <p:cNvPr id="18" name="图片 40">
              <a:extLst>
                <a:ext uri="{FF2B5EF4-FFF2-40B4-BE49-F238E27FC236}">
                  <a16:creationId xmlns:a16="http://schemas.microsoft.com/office/drawing/2014/main" id="{C0A2EE8A-1DB2-5341-B61C-3FDC4222F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35429" t="-15991"/>
            <a:stretch>
              <a:fillRect/>
            </a:stretch>
          </p:blipFill>
          <p:spPr>
            <a:xfrm>
              <a:off x="2097" y="3483"/>
              <a:ext cx="5371" cy="1088"/>
            </a:xfrm>
            <a:prstGeom prst="rect">
              <a:avLst/>
            </a:prstGeom>
          </p:spPr>
        </p:pic>
        <p:pic>
          <p:nvPicPr>
            <p:cNvPr id="19" name="图片 41">
              <a:extLst>
                <a:ext uri="{FF2B5EF4-FFF2-40B4-BE49-F238E27FC236}">
                  <a16:creationId xmlns:a16="http://schemas.microsoft.com/office/drawing/2014/main" id="{E36B685B-0A93-3047-2429-1D086FBD1F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35008" b="-11173"/>
            <a:stretch>
              <a:fillRect/>
            </a:stretch>
          </p:blipFill>
          <p:spPr>
            <a:xfrm>
              <a:off x="2891" y="4385"/>
              <a:ext cx="5406" cy="1393"/>
            </a:xfrm>
            <a:prstGeom prst="rect">
              <a:avLst/>
            </a:prstGeom>
          </p:spPr>
        </p:pic>
      </p:grpSp>
      <p:grpSp>
        <p:nvGrpSpPr>
          <p:cNvPr id="21" name="组合 37">
            <a:extLst>
              <a:ext uri="{FF2B5EF4-FFF2-40B4-BE49-F238E27FC236}">
                <a16:creationId xmlns:a16="http://schemas.microsoft.com/office/drawing/2014/main" id="{F1D571BA-84A2-ED5D-AF09-43BC95F11CBB}"/>
              </a:ext>
            </a:extLst>
          </p:cNvPr>
          <p:cNvGrpSpPr/>
          <p:nvPr/>
        </p:nvGrpSpPr>
        <p:grpSpPr>
          <a:xfrm>
            <a:off x="-1072785" y="560318"/>
            <a:ext cx="8455667" cy="4482905"/>
            <a:chOff x="-1191" y="2463"/>
            <a:chExt cx="8318" cy="4824"/>
          </a:xfrm>
        </p:grpSpPr>
        <p:grpSp>
          <p:nvGrpSpPr>
            <p:cNvPr id="22" name="组合 16">
              <a:extLst>
                <a:ext uri="{FF2B5EF4-FFF2-40B4-BE49-F238E27FC236}">
                  <a16:creationId xmlns:a16="http://schemas.microsoft.com/office/drawing/2014/main" id="{A219C9ED-BCE0-35A7-6ACF-216C8DDD299B}"/>
                </a:ext>
              </a:extLst>
            </p:cNvPr>
            <p:cNvGrpSpPr/>
            <p:nvPr/>
          </p:nvGrpSpPr>
          <p:grpSpPr>
            <a:xfrm>
              <a:off x="-1191" y="3029"/>
              <a:ext cx="8318" cy="4258"/>
              <a:chOff x="-736" y="3096"/>
              <a:chExt cx="8318" cy="4258"/>
            </a:xfrm>
          </p:grpSpPr>
          <p:pic>
            <p:nvPicPr>
              <p:cNvPr id="24" name="图片 4">
                <a:extLst>
                  <a:ext uri="{FF2B5EF4-FFF2-40B4-BE49-F238E27FC236}">
                    <a16:creationId xmlns:a16="http://schemas.microsoft.com/office/drawing/2014/main" id="{E3BD0F11-1ED1-4A9F-0FF9-5BCECC2D77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rcRect r="46802"/>
              <a:stretch>
                <a:fillRect/>
              </a:stretch>
            </p:blipFill>
            <p:spPr>
              <a:xfrm>
                <a:off x="2097" y="3096"/>
                <a:ext cx="4425" cy="1253"/>
              </a:xfrm>
              <a:prstGeom prst="rect">
                <a:avLst/>
              </a:prstGeom>
            </p:spPr>
          </p:pic>
          <p:pic>
            <p:nvPicPr>
              <p:cNvPr id="25" name="图片 12">
                <a:extLst>
                  <a:ext uri="{FF2B5EF4-FFF2-40B4-BE49-F238E27FC236}">
                    <a16:creationId xmlns:a16="http://schemas.microsoft.com/office/drawing/2014/main" id="{171DE849-B0E4-0C49-EDB3-FF18A694F8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rcRect t="-11407" r="34059"/>
              <a:stretch>
                <a:fillRect/>
              </a:stretch>
            </p:blipFill>
            <p:spPr>
              <a:xfrm>
                <a:off x="2097" y="4170"/>
                <a:ext cx="5485" cy="1045"/>
              </a:xfrm>
              <a:prstGeom prst="rect">
                <a:avLst/>
              </a:prstGeom>
            </p:spPr>
          </p:pic>
          <p:pic>
            <p:nvPicPr>
              <p:cNvPr id="26" name="图片 13">
                <a:extLst>
                  <a:ext uri="{FF2B5EF4-FFF2-40B4-BE49-F238E27FC236}">
                    <a16:creationId xmlns:a16="http://schemas.microsoft.com/office/drawing/2014/main" id="{7DA4CECA-4272-C285-DC07-CA45B78295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rcRect r="42715" b="-2239"/>
              <a:stretch>
                <a:fillRect/>
              </a:stretch>
            </p:blipFill>
            <p:spPr>
              <a:xfrm>
                <a:off x="2097" y="5215"/>
                <a:ext cx="4765" cy="959"/>
              </a:xfrm>
              <a:prstGeom prst="rect">
                <a:avLst/>
              </a:prstGeom>
            </p:spPr>
          </p:pic>
          <p:pic>
            <p:nvPicPr>
              <p:cNvPr id="27" name="图片 14">
                <a:extLst>
                  <a:ext uri="{FF2B5EF4-FFF2-40B4-BE49-F238E27FC236}">
                    <a16:creationId xmlns:a16="http://schemas.microsoft.com/office/drawing/2014/main" id="{96E4F0EF-3642-F9D7-44B2-3D35F1EB6B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rcRect r="38627" b="-2960"/>
              <a:stretch>
                <a:fillRect/>
              </a:stretch>
            </p:blipFill>
            <p:spPr>
              <a:xfrm>
                <a:off x="2081" y="6076"/>
                <a:ext cx="5105" cy="487"/>
              </a:xfrm>
              <a:prstGeom prst="rect">
                <a:avLst/>
              </a:prstGeom>
            </p:spPr>
          </p:pic>
          <p:pic>
            <p:nvPicPr>
              <p:cNvPr id="28" name="图片 15">
                <a:extLst>
                  <a:ext uri="{FF2B5EF4-FFF2-40B4-BE49-F238E27FC236}">
                    <a16:creationId xmlns:a16="http://schemas.microsoft.com/office/drawing/2014/main" id="{016AC7E7-F507-35E1-B6DF-3D5879CA6FA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-736" y="6416"/>
                <a:ext cx="8318" cy="938"/>
              </a:xfrm>
              <a:prstGeom prst="rect">
                <a:avLst/>
              </a:prstGeom>
            </p:spPr>
          </p:pic>
        </p:grpSp>
        <p:pic>
          <p:nvPicPr>
            <p:cNvPr id="23" name="图片 36">
              <a:extLst>
                <a:ext uri="{FF2B5EF4-FFF2-40B4-BE49-F238E27FC236}">
                  <a16:creationId xmlns:a16="http://schemas.microsoft.com/office/drawing/2014/main" id="{4966DB1B-54C4-A5EC-CF35-E02E6A895EE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rcRect r="50914" b="-7937"/>
            <a:stretch>
              <a:fillRect/>
            </a:stretch>
          </p:blipFill>
          <p:spPr>
            <a:xfrm>
              <a:off x="963" y="2463"/>
              <a:ext cx="4083" cy="680"/>
            </a:xfrm>
            <a:prstGeom prst="rect">
              <a:avLst/>
            </a:prstGeom>
          </p:spPr>
        </p:pic>
      </p:grpSp>
      <p:pic>
        <p:nvPicPr>
          <p:cNvPr id="31" name="Picture 10">
            <a:extLst>
              <a:ext uri="{FF2B5EF4-FFF2-40B4-BE49-F238E27FC236}">
                <a16:creationId xmlns:a16="http://schemas.microsoft.com/office/drawing/2014/main" id="{FFD017C2-28F4-96AF-0EC5-A692A9A6C814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l="69461" t="20781" r="3477" b="23445"/>
          <a:stretch/>
        </p:blipFill>
        <p:spPr>
          <a:xfrm>
            <a:off x="5231239" y="345347"/>
            <a:ext cx="2151643" cy="2763018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9768371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615A6BF-E740-740A-D383-5717E3C76CAF}"/>
              </a:ext>
            </a:extLst>
          </p:cNvPr>
          <p:cNvSpPr txBox="1"/>
          <p:nvPr/>
        </p:nvSpPr>
        <p:spPr>
          <a:xfrm>
            <a:off x="1823397" y="522116"/>
            <a:ext cx="876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问题二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如何定义对偶互作初始值？</a:t>
            </a:r>
            <a:endParaRPr lang="en-US" altLang="zh-CN" sz="2800" dirty="0">
              <a:solidFill>
                <a:srgbClr val="33339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5" name="文本框 3">
            <a:extLst>
              <a:ext uri="{FF2B5EF4-FFF2-40B4-BE49-F238E27FC236}">
                <a16:creationId xmlns:a16="http://schemas.microsoft.com/office/drawing/2014/main" id="{7D398348-DA61-01C2-B8DD-664FC58881BB}"/>
              </a:ext>
            </a:extLst>
          </p:cNvPr>
          <p:cNvSpPr txBox="1"/>
          <p:nvPr/>
        </p:nvSpPr>
        <p:spPr>
          <a:xfrm>
            <a:off x="1258168" y="1350775"/>
            <a:ext cx="9342516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Arial Unicode MS" panose="020B0604020202020204" charset="-122"/>
                <a:ea typeface="Arial Unicode MS" panose="020B0604020202020204" charset="-122"/>
              </a:rPr>
              <a:t>How to define and quantify player-player interactions?</a:t>
            </a:r>
            <a:endParaRPr lang="en-US" altLang="zh-CN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 algn="ctr"/>
            <a:endParaRPr lang="en-US" altLang="zh-CN" dirty="0">
              <a:latin typeface="Arial Unicode MS" panose="020B0604020202020204" charset="-122"/>
              <a:ea typeface="Arial Unicode MS" panose="020B0604020202020204" charset="-122"/>
            </a:endParaRPr>
          </a:p>
          <a:p>
            <a:pPr algn="ctr"/>
            <a:r>
              <a:rPr lang="en-US" altLang="zh-CN" sz="3600" b="1" dirty="0">
                <a:solidFill>
                  <a:srgbClr val="333399"/>
                </a:solidFill>
                <a:latin typeface="Arial Unicode MS" panose="020B0604020202020204" charset="-122"/>
                <a:ea typeface="Arial Unicode MS" panose="020B0604020202020204" charset="-122"/>
              </a:rPr>
              <a:t>We introduce behavioral ecology theory</a:t>
            </a:r>
            <a:endParaRPr lang="en-US" altLang="zh-CN" sz="3600" dirty="0">
              <a:latin typeface="Arial Unicode MS" panose="020B0604020202020204" charset="-122"/>
              <a:ea typeface="Arial Unicode MS" panose="020B0604020202020204" charset="-122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EF7D78A1-5286-AB94-DF5F-32A9088A5D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8599" y="2845781"/>
            <a:ext cx="4888509" cy="27375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ee the source image">
            <a:extLst>
              <a:ext uri="{FF2B5EF4-FFF2-40B4-BE49-F238E27FC236}">
                <a16:creationId xmlns:a16="http://schemas.microsoft.com/office/drawing/2014/main" id="{195DA8B9-11AC-D48A-DE33-7DD33D967B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9426" y="2769660"/>
            <a:ext cx="5363975" cy="3575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7A45833-8F84-C460-9BF6-284F5880D8C3}"/>
              </a:ext>
            </a:extLst>
          </p:cNvPr>
          <p:cNvSpPr txBox="1"/>
          <p:nvPr/>
        </p:nvSpPr>
        <p:spPr>
          <a:xfrm>
            <a:off x="1152189" y="5785690"/>
            <a:ext cx="43813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goose flying and fish schooling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4898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F11EFB21-79CD-26AF-65F9-D2A86AEF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3489" t="20610" r="14738" b="32768"/>
          <a:stretch>
            <a:fillRect/>
          </a:stretch>
        </p:blipFill>
        <p:spPr>
          <a:xfrm>
            <a:off x="1074330" y="1587609"/>
            <a:ext cx="10043340" cy="4334249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E15E1FB-D34B-4C24-E989-FA381F019740}"/>
              </a:ext>
            </a:extLst>
          </p:cNvPr>
          <p:cNvSpPr txBox="1"/>
          <p:nvPr/>
        </p:nvSpPr>
        <p:spPr>
          <a:xfrm>
            <a:off x="1806715" y="6040612"/>
            <a:ext cx="93109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Wu et al. 2021 (A quantitative decision theory of animal conflict, </a:t>
            </a:r>
            <a:r>
              <a:rPr lang="en-US" altLang="zh-CN" sz="1800" i="1" dirty="0" err="1">
                <a:latin typeface="Arial" panose="020B0604020202020204" pitchFamily="34" charset="0"/>
                <a:cs typeface="Arial" panose="020B0604020202020204" pitchFamily="34" charset="0"/>
              </a:rPr>
              <a:t>Heliyon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800" dirty="0"/>
              <a:t> 7(7): e07621</a:t>
            </a:r>
            <a:r>
              <a:rPr lang="en-US" altLang="zh-CN" sz="18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dirty="0"/>
          </a:p>
        </p:txBody>
      </p:sp>
      <p:pic>
        <p:nvPicPr>
          <p:cNvPr id="7" name="Picture 14" descr="Thinking Face">
            <a:extLst>
              <a:ext uri="{FF2B5EF4-FFF2-40B4-BE49-F238E27FC236}">
                <a16:creationId xmlns:a16="http://schemas.microsoft.com/office/drawing/2014/main" id="{786FC32D-600D-7E11-2220-E0D454B5435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445" r="17195"/>
          <a:stretch>
            <a:fillRect/>
          </a:stretch>
        </p:blipFill>
        <p:spPr>
          <a:xfrm>
            <a:off x="422906" y="1171797"/>
            <a:ext cx="940435" cy="12966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8">
            <a:extLst>
              <a:ext uri="{FF2B5EF4-FFF2-40B4-BE49-F238E27FC236}">
                <a16:creationId xmlns:a16="http://schemas.microsoft.com/office/drawing/2014/main" id="{90C04B70-FFE0-8778-B8EE-3D924F866EB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5441" t="10391" r="6117" b="989"/>
          <a:stretch>
            <a:fillRect/>
          </a:stretch>
        </p:blipFill>
        <p:spPr>
          <a:xfrm>
            <a:off x="9692413" y="1171797"/>
            <a:ext cx="1021715" cy="12490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图片 101">
            <a:extLst>
              <a:ext uri="{FF2B5EF4-FFF2-40B4-BE49-F238E27FC236}">
                <a16:creationId xmlns:a16="http://schemas.microsoft.com/office/drawing/2014/main" id="{85CEF979-BC13-3D82-1588-874F9A3C39A7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10770874" y="1171797"/>
            <a:ext cx="998220" cy="124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9AFBEA7-B306-5815-E8E7-42E3D9030E27}"/>
              </a:ext>
            </a:extLst>
          </p:cNvPr>
          <p:cNvSpPr txBox="1"/>
          <p:nvPr/>
        </p:nvSpPr>
        <p:spPr>
          <a:xfrm>
            <a:off x="1823397" y="522116"/>
            <a:ext cx="876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生态博弈论的数学表示</a:t>
            </a:r>
            <a:endParaRPr lang="en-US" altLang="zh-CN" sz="2800" dirty="0">
              <a:solidFill>
                <a:srgbClr val="33339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2A72D9-896A-67FC-8BB1-F7396493F6D9}"/>
              </a:ext>
            </a:extLst>
          </p:cNvPr>
          <p:cNvSpPr txBox="1"/>
          <p:nvPr/>
        </p:nvSpPr>
        <p:spPr>
          <a:xfrm>
            <a:off x="8556044" y="158760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吴双算子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69900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89983-BCC0-5979-61CB-FD935323E1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21793-BD99-DF1B-A5AD-BB41E1F53F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26946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  <a:latin typeface="+mn-ea"/>
                <a:ea typeface="+mn-ea"/>
              </a:rPr>
              <a:t>超网应用</a:t>
            </a:r>
            <a:endParaRPr lang="en-US" sz="36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6D18E5-141E-F00C-2F27-6EE70F91E635}"/>
              </a:ext>
            </a:extLst>
          </p:cNvPr>
          <p:cNvSpPr/>
          <p:nvPr/>
        </p:nvSpPr>
        <p:spPr>
          <a:xfrm>
            <a:off x="9027873" y="4100467"/>
            <a:ext cx="2520280" cy="2061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46CCD301-79EF-0A98-D217-1613CE1519A5}"/>
              </a:ext>
            </a:extLst>
          </p:cNvPr>
          <p:cNvSpPr/>
          <p:nvPr/>
        </p:nvSpPr>
        <p:spPr>
          <a:xfrm>
            <a:off x="6401694" y="4129604"/>
            <a:ext cx="2520280" cy="2061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59A6F726-1B51-66FE-5E4A-20A4D0963E8E}"/>
              </a:ext>
            </a:extLst>
          </p:cNvPr>
          <p:cNvSpPr/>
          <p:nvPr/>
        </p:nvSpPr>
        <p:spPr>
          <a:xfrm>
            <a:off x="3689728" y="4070207"/>
            <a:ext cx="2520280" cy="2061914"/>
          </a:xfrm>
          <a:prstGeom prst="ellipse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D7FA683-06E4-297F-AD3C-731CA4B3E82C}"/>
              </a:ext>
            </a:extLst>
          </p:cNvPr>
          <p:cNvSpPr txBox="1"/>
          <p:nvPr/>
        </p:nvSpPr>
        <p:spPr>
          <a:xfrm>
            <a:off x="556060" y="4392760"/>
            <a:ext cx="288432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15 two-way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20 three-way interaction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15 four-way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6 five-way interactions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One six-way interaction </a:t>
            </a: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DED9D50-7080-3583-5BF3-9BDBA691400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283"/>
          <a:stretch>
            <a:fillRect/>
          </a:stretch>
        </p:blipFill>
        <p:spPr>
          <a:xfrm>
            <a:off x="1076553" y="1296476"/>
            <a:ext cx="9520128" cy="20937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C84CFA-1C8A-C6BA-DFBF-F3CA3BE2D671}"/>
              </a:ext>
            </a:extLst>
          </p:cNvPr>
          <p:cNvSpPr txBox="1"/>
          <p:nvPr/>
        </p:nvSpPr>
        <p:spPr>
          <a:xfrm>
            <a:off x="4830987" y="4090807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0C8C5D8-11A4-17F4-21AF-5C1B91C127CD}"/>
              </a:ext>
            </a:extLst>
          </p:cNvPr>
          <p:cNvSpPr txBox="1"/>
          <p:nvPr/>
        </p:nvSpPr>
        <p:spPr>
          <a:xfrm>
            <a:off x="4305744" y="541841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FA4606-09BB-AC69-8D4E-E1C56160D64B}"/>
              </a:ext>
            </a:extLst>
          </p:cNvPr>
          <p:cNvSpPr txBox="1"/>
          <p:nvPr/>
        </p:nvSpPr>
        <p:spPr>
          <a:xfrm>
            <a:off x="3809054" y="497849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F8D586D-D696-0A18-A8B1-DD554AB5C8F2}"/>
              </a:ext>
            </a:extLst>
          </p:cNvPr>
          <p:cNvSpPr txBox="1"/>
          <p:nvPr/>
        </p:nvSpPr>
        <p:spPr>
          <a:xfrm>
            <a:off x="4745584" y="4821786"/>
            <a:ext cx="4698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CF7DE72-7EDA-9FA8-7D67-05D4BEC343AF}"/>
              </a:ext>
            </a:extLst>
          </p:cNvPr>
          <p:cNvSpPr txBox="1"/>
          <p:nvPr/>
        </p:nvSpPr>
        <p:spPr>
          <a:xfrm>
            <a:off x="5532968" y="4852173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84B01F4-7754-E116-A800-042B12E02C8F}"/>
              </a:ext>
            </a:extLst>
          </p:cNvPr>
          <p:cNvSpPr txBox="1"/>
          <p:nvPr/>
        </p:nvSpPr>
        <p:spPr>
          <a:xfrm>
            <a:off x="5298084" y="56030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C9A7F68-F39A-058E-6468-8D27EF507993}"/>
              </a:ext>
            </a:extLst>
          </p:cNvPr>
          <p:cNvSpPr txBox="1"/>
          <p:nvPr/>
        </p:nvSpPr>
        <p:spPr>
          <a:xfrm>
            <a:off x="7445810" y="445245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S1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D237DD8-02A7-162D-B247-327766F9E6EE}"/>
              </a:ext>
            </a:extLst>
          </p:cNvPr>
          <p:cNvSpPr txBox="1"/>
          <p:nvPr/>
        </p:nvSpPr>
        <p:spPr>
          <a:xfrm>
            <a:off x="10071989" y="445245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S4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4162C3C-00EE-83FA-DCDC-05D6B1E2B57B}"/>
              </a:ext>
            </a:extLst>
          </p:cNvPr>
          <p:cNvSpPr txBox="1"/>
          <p:nvPr/>
        </p:nvSpPr>
        <p:spPr>
          <a:xfrm>
            <a:off x="8038853" y="5050722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2B6904-ECB5-5F8D-83D6-5EC8820ECA44}"/>
              </a:ext>
            </a:extLst>
          </p:cNvPr>
          <p:cNvSpPr txBox="1"/>
          <p:nvPr/>
        </p:nvSpPr>
        <p:spPr>
          <a:xfrm>
            <a:off x="6919189" y="5375784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S3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76BCC18-8DA2-A674-3793-2D447106EEE4}"/>
              </a:ext>
            </a:extLst>
          </p:cNvPr>
          <p:cNvSpPr txBox="1"/>
          <p:nvPr/>
        </p:nvSpPr>
        <p:spPr>
          <a:xfrm>
            <a:off x="9824239" y="5191118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S5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100B4B3-E0DD-807C-D445-E9CEA8FF6B2B}"/>
              </a:ext>
            </a:extLst>
          </p:cNvPr>
          <p:cNvSpPr txBox="1"/>
          <p:nvPr/>
        </p:nvSpPr>
        <p:spPr>
          <a:xfrm>
            <a:off x="10987073" y="4978499"/>
            <a:ext cx="432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S6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045D00-F6B4-6E81-BCDA-A1F73BC3AE7A}"/>
              </a:ext>
            </a:extLst>
          </p:cNvPr>
          <p:cNvSpPr txBox="1"/>
          <p:nvPr/>
        </p:nvSpPr>
        <p:spPr>
          <a:xfrm>
            <a:off x="4241102" y="3598519"/>
            <a:ext cx="6666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Hexa-culture                     Tri-culture                             </a:t>
            </a:r>
            <a:r>
              <a:rPr lang="en-US" dirty="0" err="1"/>
              <a:t>Tri-culture</a:t>
            </a:r>
            <a:endParaRPr lang="en-US" dirty="0"/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6A69BD5F-B729-E3C4-8ACC-0A01B2F267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67276" y="309626"/>
            <a:ext cx="1130300" cy="1557020"/>
          </a:xfrm>
          <a:prstGeom prst="rect">
            <a:avLst/>
          </a:prstGeom>
          <a:noFill/>
          <a:ln w="9525">
            <a:noFill/>
          </a:ln>
        </p:spPr>
      </p:pic>
    </p:spTree>
    <p:extLst>
      <p:ext uri="{BB962C8B-B14F-4D97-AF65-F5344CB8AC3E}">
        <p14:creationId xmlns:p14="http://schemas.microsoft.com/office/powerpoint/2010/main" val="37845729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0F52FAD4-FA5F-BFC6-22DB-F7AD56BC458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252670" y="259561"/>
            <a:ext cx="8722825" cy="6338878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93A7E5-37A1-28D0-2818-F1FC936777B6}"/>
              </a:ext>
            </a:extLst>
          </p:cNvPr>
          <p:cNvSpPr txBox="1"/>
          <p:nvPr/>
        </p:nvSpPr>
        <p:spPr>
          <a:xfrm>
            <a:off x="8925618" y="1150794"/>
            <a:ext cx="27355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rgbClr val="C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Hu et al.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(</a:t>
            </a:r>
            <a:r>
              <a:rPr lang="en-US" altLang="zh-CN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Science, </a:t>
            </a:r>
            <a:r>
              <a:rPr lang="en-US" sz="1800" b="1" dirty="0">
                <a:solidFill>
                  <a:srgbClr val="C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2022)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44706FA-3B7E-8EA3-DB34-B3DB4DB0902E}"/>
              </a:ext>
            </a:extLst>
          </p:cNvPr>
          <p:cNvSpPr txBox="1"/>
          <p:nvPr/>
        </p:nvSpPr>
        <p:spPr>
          <a:xfrm>
            <a:off x="1090403" y="421240"/>
            <a:ext cx="14157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/>
              <a:t>新发现</a:t>
            </a:r>
            <a:endParaRPr lang="en-US" sz="3200" b="1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80CA414-3F0F-FC01-023B-C582399C2892}"/>
              </a:ext>
            </a:extLst>
          </p:cNvPr>
          <p:cNvSpPr txBox="1"/>
          <p:nvPr/>
        </p:nvSpPr>
        <p:spPr>
          <a:xfrm>
            <a:off x="706507" y="1335460"/>
            <a:ext cx="2454007" cy="5262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800" dirty="0"/>
              <a:t>对偶互作与高阶互作共存；</a:t>
            </a:r>
            <a:endParaRPr lang="en-US" altLang="zh-CN" sz="2800" dirty="0"/>
          </a:p>
          <a:p>
            <a:endParaRPr lang="en-US" sz="2800" dirty="0"/>
          </a:p>
          <a:p>
            <a:r>
              <a:rPr lang="zh-CN" altLang="en-US" sz="2800" dirty="0"/>
              <a:t>达尔文学说认为，竞争推动物种进化。发现合作也可以推动进化；</a:t>
            </a:r>
            <a:endParaRPr lang="en-US" altLang="zh-CN" sz="2800" dirty="0"/>
          </a:p>
          <a:p>
            <a:endParaRPr lang="en-US" altLang="zh-CN" sz="2800" dirty="0"/>
          </a:p>
          <a:p>
            <a:r>
              <a:rPr lang="zh-CN" altLang="en-US" sz="2800" dirty="0"/>
              <a:t>首次发现，高阶互作是物种进化的力量。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5433690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46EB44-282F-FD8B-8C29-6EA841683B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1F87BF5-199A-FB7E-4E9C-76C74E5A1B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700" y="564218"/>
            <a:ext cx="108219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GLMY </a:t>
            </a:r>
            <a:r>
              <a:rPr lang="zh-CN" altLang="en-US" b="1" dirty="0">
                <a:solidFill>
                  <a:srgbClr val="00206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同调理论与超网相遇</a:t>
            </a:r>
            <a:r>
              <a:rPr lang="en-US" altLang="zh-CN" b="1" dirty="0">
                <a:solidFill>
                  <a:srgbClr val="00206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: </a:t>
            </a:r>
            <a:r>
              <a:rPr lang="zh-CN" altLang="en-US" b="1" dirty="0">
                <a:solidFill>
                  <a:srgbClr val="002060"/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一个统计物理学新范式诞生了</a:t>
            </a:r>
            <a:endParaRPr lang="en-US" altLang="zh-CN" b="1" dirty="0">
              <a:solidFill>
                <a:srgbClr val="002060"/>
              </a:solidFill>
              <a:latin typeface="Arial" panose="020B0604020202020204" pitchFamily="34" charset="0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5" name="Picture 2" descr="Shin-Tung Yau">
            <a:extLst>
              <a:ext uri="{FF2B5EF4-FFF2-40B4-BE49-F238E27FC236}">
                <a16:creationId xmlns:a16="http://schemas.microsoft.com/office/drawing/2014/main" id="{6F4F3F73-EA0E-4A9F-E10C-0359FB0DC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165" y="1905616"/>
            <a:ext cx="3659509" cy="4472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C19FD061-3A48-48F7-12D0-1028FF21D0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2460" y="1905616"/>
            <a:ext cx="6008291" cy="4005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B294F4E-02E1-9E97-2294-C503D7DCD9FD}"/>
              </a:ext>
            </a:extLst>
          </p:cNvPr>
          <p:cNvSpPr txBox="1"/>
          <p:nvPr/>
        </p:nvSpPr>
        <p:spPr>
          <a:xfrm>
            <a:off x="7167941" y="6045569"/>
            <a:ext cx="26731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Jie Wu: A Top Topologist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23B4EC-2DC3-E274-1705-8AEE02A24135}"/>
              </a:ext>
            </a:extLst>
          </p:cNvPr>
          <p:cNvSpPr txBox="1"/>
          <p:nvPr/>
        </p:nvSpPr>
        <p:spPr>
          <a:xfrm>
            <a:off x="1046053" y="1338311"/>
            <a:ext cx="106356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Grigor'yan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A, Lin Y, </a:t>
            </a:r>
            <a:r>
              <a:rPr lang="en-US" dirty="0" err="1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Muranov</a:t>
            </a:r>
            <a:r>
              <a:rPr lang="en-US" dirty="0">
                <a:solidFill>
                  <a:srgbClr val="FF0000"/>
                </a:solidFill>
                <a:latin typeface="Times New Roman" panose="02020603050405020304" pitchFamily="18" charset="0"/>
                <a:ea typeface="等线" panose="02010600030101010101" pitchFamily="2" charset="-122"/>
                <a:cs typeface="Times New Roman" panose="02020603050405020304" pitchFamily="18" charset="0"/>
              </a:rPr>
              <a:t> Y, Yau S-T (2020) Path complexes and their homologies. J Math Sci 248: 564-599.</a:t>
            </a:r>
            <a:endParaRPr lang="en-US" sz="1600" dirty="0"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7468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E286A-0A30-B357-B37F-546785604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1" descr="F4">
            <a:extLst>
              <a:ext uri="{FF2B5EF4-FFF2-40B4-BE49-F238E27FC236}">
                <a16:creationId xmlns:a16="http://schemas.microsoft.com/office/drawing/2014/main" id="{FBA816E5-8E94-D34E-F713-A605005901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646" y="1429356"/>
            <a:ext cx="10790707" cy="5105008"/>
          </a:xfrm>
          <a:prstGeom prst="rect">
            <a:avLst/>
          </a:prstGeom>
        </p:spPr>
      </p:pic>
      <p:sp>
        <p:nvSpPr>
          <p:cNvPr id="5" name="文本框 2">
            <a:extLst>
              <a:ext uri="{FF2B5EF4-FFF2-40B4-BE49-F238E27FC236}">
                <a16:creationId xmlns:a16="http://schemas.microsoft.com/office/drawing/2014/main" id="{71764F01-0289-8F5B-0A22-197DC399E1A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0699" y="447675"/>
            <a:ext cx="11202113" cy="5847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buClrTx/>
              <a:buSzTx/>
              <a:buFontTx/>
            </a:pP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微生物超网的</a:t>
            </a:r>
            <a:r>
              <a:rPr 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GLMY</a:t>
            </a: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同调分析</a:t>
            </a:r>
            <a:endParaRPr lang="en-US" sz="3200" b="1" dirty="0">
              <a:solidFill>
                <a:srgbClr val="00206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793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EA9B-B575-AE30-112D-86475D87F7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E62DFC-9740-225E-20A5-9FE15EC0D8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68042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</a:rPr>
              <a:t>实验验证</a:t>
            </a:r>
            <a:endParaRPr lang="en-US" sz="32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438C048-B06A-F1B9-B955-45AD238FC37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6338" y="1502170"/>
            <a:ext cx="7142911" cy="43438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4B1C69A-00EF-7A52-2B7C-4095E2CA255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38" y="3047430"/>
            <a:ext cx="3506455" cy="279856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2732E6A-8E9E-BA19-B41C-7CE821E6EB8E}"/>
              </a:ext>
            </a:extLst>
          </p:cNvPr>
          <p:cNvSpPr txBox="1"/>
          <p:nvPr/>
        </p:nvSpPr>
        <p:spPr>
          <a:xfrm>
            <a:off x="356171" y="1368638"/>
            <a:ext cx="6097712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大肠杆菌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E</a:t>
            </a:r>
            <a:r>
              <a:rPr lang="en-US" sz="20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scherichia coli</a:t>
            </a:r>
            <a:r>
              <a:rPr lang="en-US" sz="2000" i="1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 </a:t>
            </a:r>
            <a:r>
              <a:rPr lang="en-US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E)</a:t>
            </a:r>
            <a:endParaRPr lang="en-US" sz="2000" i="1" dirty="0">
              <a:solidFill>
                <a:srgbClr val="333333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金黄色葡萄球菌 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altLang="zh-CN" sz="2000" i="1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S</a:t>
            </a:r>
            <a:r>
              <a:rPr lang="en-US" sz="2000" i="1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taphylococcus aureus</a:t>
            </a:r>
            <a:r>
              <a:rPr lang="en-US" sz="2000" i="1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i="1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20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S)</a:t>
            </a:r>
          </a:p>
          <a:p>
            <a:r>
              <a:rPr lang="zh-CN" altLang="en-US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绿脓杆菌 </a:t>
            </a:r>
            <a:r>
              <a:rPr lang="en-US" altLang="zh-CN" sz="2000" dirty="0">
                <a:solidFill>
                  <a:srgbClr val="333333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(</a:t>
            </a:r>
            <a:r>
              <a:rPr lang="en-US" sz="2000" i="1" dirty="0">
                <a:solidFill>
                  <a:srgbClr val="202124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Pseudomonas</a:t>
            </a:r>
            <a:r>
              <a:rPr lang="en-US" sz="2000" i="1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 aeruginosa</a:t>
            </a:r>
            <a:r>
              <a:rPr 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,</a:t>
            </a:r>
            <a:r>
              <a:rPr lang="zh-CN" altLang="en-US" sz="2000" i="1" dirty="0">
                <a:solidFill>
                  <a:srgbClr val="00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 </a:t>
            </a:r>
            <a:r>
              <a:rPr lang="en-US" sz="2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P)</a:t>
            </a:r>
            <a:endParaRPr lang="en-US" sz="2000" dirty="0"/>
          </a:p>
        </p:txBody>
      </p:sp>
      <p:pic>
        <p:nvPicPr>
          <p:cNvPr id="3" name="图片 4">
            <a:extLst>
              <a:ext uri="{FF2B5EF4-FFF2-40B4-BE49-F238E27FC236}">
                <a16:creationId xmlns:a16="http://schemas.microsoft.com/office/drawing/2014/main" id="{B0362131-12BA-3CDC-25B3-6B0E93EE0A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97128" y="268734"/>
            <a:ext cx="932211" cy="128414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Picture 2" descr="Escherichia coli - Wikipedia">
            <a:extLst>
              <a:ext uri="{FF2B5EF4-FFF2-40B4-BE49-F238E27FC236}">
                <a16:creationId xmlns:a16="http://schemas.microsoft.com/office/drawing/2014/main" id="{1B13BFDE-4F46-1D0C-B198-BA2FE73FCA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813" y="526331"/>
            <a:ext cx="760060" cy="5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taphylococcus aureus - Wikipedia">
            <a:extLst>
              <a:ext uri="{FF2B5EF4-FFF2-40B4-BE49-F238E27FC236}">
                <a16:creationId xmlns:a16="http://schemas.microsoft.com/office/drawing/2014/main" id="{99EC7CD6-65CE-DFC3-0C95-5CD59B107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7267" y="516862"/>
            <a:ext cx="714804" cy="5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3652C27-791F-863C-BE79-F1F1046A2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0465" y="505772"/>
            <a:ext cx="1015733" cy="572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9301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7E4204-AA16-5F85-C158-B9AA86D5D6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>
            <a:extLst>
              <a:ext uri="{FF2B5EF4-FFF2-40B4-BE49-F238E27FC236}">
                <a16:creationId xmlns:a16="http://schemas.microsoft.com/office/drawing/2014/main" id="{16E63C7E-9A44-1A8A-D986-AA6F3610135A}"/>
              </a:ext>
            </a:extLst>
          </p:cNvPr>
          <p:cNvSpPr/>
          <p:nvPr/>
        </p:nvSpPr>
        <p:spPr>
          <a:xfrm>
            <a:off x="10286785" y="1890550"/>
            <a:ext cx="1487717" cy="1269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BD7FF74B-37F5-F259-8355-E8BCE5D93E05}"/>
              </a:ext>
            </a:extLst>
          </p:cNvPr>
          <p:cNvSpPr/>
          <p:nvPr/>
        </p:nvSpPr>
        <p:spPr>
          <a:xfrm>
            <a:off x="10435907" y="2904606"/>
            <a:ext cx="1487717" cy="1269980"/>
          </a:xfrm>
          <a:prstGeom prst="ellipse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28553F6-82AB-5226-DEA3-AC5695F290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306999" cy="640080"/>
          </a:xfrm>
        </p:spPr>
        <p:txBody>
          <a:bodyPr/>
          <a:lstStyle/>
          <a:p>
            <a:r>
              <a:rPr lang="zh-CN" altLang="en-US" dirty="0"/>
              <a:t>           </a:t>
            </a:r>
            <a:r>
              <a:rPr lang="zh-CN" altLang="en-US" sz="3600" b="1" dirty="0">
                <a:solidFill>
                  <a:srgbClr val="002060"/>
                </a:solidFill>
              </a:rPr>
              <a:t>高阶互作发现               模型验证</a:t>
            </a:r>
            <a:endParaRPr lang="en-US" sz="3600" b="1" dirty="0">
              <a:solidFill>
                <a:srgbClr val="00206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700AC8-C9E2-129F-5697-7A99D5C752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8376" y="1184314"/>
            <a:ext cx="4937493" cy="48569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Picture 1">
            <a:extLst>
              <a:ext uri="{FF2B5EF4-FFF2-40B4-BE49-F238E27FC236}">
                <a16:creationId xmlns:a16="http://schemas.microsoft.com/office/drawing/2014/main" id="{8E6D0DEC-05FF-10A4-E72B-99442D5BC46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16963" y="1350720"/>
            <a:ext cx="4292091" cy="478671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9DC3AB1-C796-970A-B1E0-4D14AD5E4B21}"/>
              </a:ext>
            </a:extLst>
          </p:cNvPr>
          <p:cNvSpPr txBox="1"/>
          <p:nvPr/>
        </p:nvSpPr>
        <p:spPr>
          <a:xfrm>
            <a:off x="9361724" y="1662569"/>
            <a:ext cx="2577777" cy="4247317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单培</a:t>
            </a:r>
            <a:r>
              <a:rPr lang="en-US" altLang="zh-CN" dirty="0"/>
              <a:t>: E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共培模型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E</a:t>
            </a:r>
            <a:r>
              <a:rPr lang="zh-CN" altLang="en-US" dirty="0"/>
              <a:t>‘</a:t>
            </a:r>
            <a:r>
              <a:rPr lang="en-US" altLang="zh-CN" dirty="0"/>
              <a:t> = E</a:t>
            </a:r>
            <a:r>
              <a:rPr lang="en-US" altLang="zh-CN" baseline="-25000" dirty="0"/>
              <a:t>1</a:t>
            </a:r>
            <a:r>
              <a:rPr lang="en-US" altLang="zh-CN" dirty="0"/>
              <a:t> (</a:t>
            </a:r>
            <a:r>
              <a:rPr lang="zh-CN" altLang="en-US" dirty="0"/>
              <a:t>独立</a:t>
            </a:r>
            <a:r>
              <a:rPr lang="en-US" altLang="zh-CN" dirty="0"/>
              <a:t>)+E</a:t>
            </a:r>
            <a:r>
              <a:rPr lang="en-US" altLang="zh-CN" baseline="-25000" dirty="0"/>
              <a:t>2 </a:t>
            </a:r>
            <a:r>
              <a:rPr lang="en-US" altLang="zh-CN" dirty="0"/>
              <a:t>(</a:t>
            </a:r>
            <a:r>
              <a:rPr lang="zh-CN" altLang="en-US" dirty="0"/>
              <a:t>互作</a:t>
            </a:r>
            <a:r>
              <a:rPr lang="en-US" altLang="zh-CN" dirty="0"/>
              <a:t>)</a:t>
            </a:r>
          </a:p>
          <a:p>
            <a:endParaRPr lang="en-US" altLang="zh-CN" dirty="0"/>
          </a:p>
          <a:p>
            <a:r>
              <a:rPr lang="en-US" altLang="zh-CN" dirty="0"/>
              <a:t>Finding</a:t>
            </a:r>
          </a:p>
          <a:p>
            <a:r>
              <a:rPr lang="en-US" altLang="zh-CN" dirty="0"/>
              <a:t>E</a:t>
            </a:r>
            <a:r>
              <a:rPr lang="en-US" altLang="zh-CN" baseline="-25000" dirty="0"/>
              <a:t>1</a:t>
            </a:r>
            <a:r>
              <a:rPr lang="en-US" altLang="zh-CN" dirty="0"/>
              <a:t> </a:t>
            </a:r>
            <a:r>
              <a:rPr lang="en-US" altLang="zh-CN" dirty="0">
                <a:sym typeface="Symbol" panose="05050102010706020507" pitchFamily="18" charset="2"/>
              </a:rPr>
              <a:t> E       </a:t>
            </a:r>
            <a:r>
              <a:rPr lang="zh-CN" altLang="en-US" dirty="0">
                <a:solidFill>
                  <a:srgbClr val="FF0000"/>
                </a:solidFill>
              </a:rPr>
              <a:t>模型获证！</a:t>
            </a:r>
            <a:endParaRPr lang="en-US" altLang="zh-CN" dirty="0">
              <a:solidFill>
                <a:srgbClr val="FF0000"/>
              </a:solidFill>
              <a:sym typeface="Symbol" panose="05050102010706020507" pitchFamily="18" charset="2"/>
            </a:endParaRPr>
          </a:p>
          <a:p>
            <a:endParaRPr lang="en-US" altLang="zh-CN" dirty="0"/>
          </a:p>
          <a:p>
            <a:r>
              <a:rPr lang="zh-CN" altLang="en-US" dirty="0"/>
              <a:t>三培模型同样获证！</a:t>
            </a:r>
            <a:endParaRPr lang="zh-CN" altLang="en-US" baseline="-25000" dirty="0"/>
          </a:p>
        </p:txBody>
      </p:sp>
      <p:pic>
        <p:nvPicPr>
          <p:cNvPr id="6" name="Picture 2" descr="Escherichia coli - Wikipedia">
            <a:extLst>
              <a:ext uri="{FF2B5EF4-FFF2-40B4-BE49-F238E27FC236}">
                <a16:creationId xmlns:a16="http://schemas.microsoft.com/office/drawing/2014/main" id="{0B2DF273-5512-A6C9-3608-608ECCD67E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0613" y="2222604"/>
            <a:ext cx="760060" cy="5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Escherichia coli - Wikipedia">
            <a:extLst>
              <a:ext uri="{FF2B5EF4-FFF2-40B4-BE49-F238E27FC236}">
                <a16:creationId xmlns:a16="http://schemas.microsoft.com/office/drawing/2014/main" id="{E8D70EE8-D262-E906-E6E6-AD7630ED7C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64150" y="3335024"/>
            <a:ext cx="760060" cy="551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taphylococcus aureus - Wikipedia">
            <a:extLst>
              <a:ext uri="{FF2B5EF4-FFF2-40B4-BE49-F238E27FC236}">
                <a16:creationId xmlns:a16="http://schemas.microsoft.com/office/drawing/2014/main" id="{1FB3EB63-F136-D030-7350-6BA25D1B4A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5065" y="3153968"/>
            <a:ext cx="714804" cy="550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892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22F239-16A5-9798-4D73-1C2D07C299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DBC16-C1E0-46C3-DC2C-3ECFD49E5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0996123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+mn-ea"/>
                <a:ea typeface="+mn-ea"/>
              </a:rPr>
              <a:t>进化新假说：高阶互作驱动群落从常态向非常态演变</a:t>
            </a:r>
            <a:endParaRPr lang="en-US" sz="3200" b="1" dirty="0">
              <a:solidFill>
                <a:srgbClr val="002060"/>
              </a:solidFill>
              <a:latin typeface="+mn-ea"/>
              <a:ea typeface="+mn-ea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F75E7C-059F-4294-D459-CFA6CFAFC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11" t="27379" r="11967" b="34627"/>
          <a:stretch>
            <a:fillRect/>
          </a:stretch>
        </p:blipFill>
        <p:spPr>
          <a:xfrm>
            <a:off x="547586" y="1728381"/>
            <a:ext cx="11096827" cy="416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D8C92D5-6A2F-AA27-4E8B-D003A4A50146}"/>
              </a:ext>
            </a:extLst>
          </p:cNvPr>
          <p:cNvSpPr txBox="1"/>
          <p:nvPr/>
        </p:nvSpPr>
        <p:spPr>
          <a:xfrm>
            <a:off x="3480619" y="5948279"/>
            <a:ext cx="54168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生命的起源：难道它是由于高阶互作？</a:t>
            </a:r>
          </a:p>
        </p:txBody>
      </p:sp>
    </p:spTree>
    <p:extLst>
      <p:ext uri="{BB962C8B-B14F-4D97-AF65-F5344CB8AC3E}">
        <p14:creationId xmlns:p14="http://schemas.microsoft.com/office/powerpoint/2010/main" val="773519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367955" y="397794"/>
            <a:ext cx="11003604" cy="640080"/>
          </a:xfrm>
        </p:spPr>
        <p:txBody>
          <a:bodyPr rtlCol="0">
            <a:noAutofit/>
          </a:bodyPr>
          <a:lstStyle/>
          <a:p>
            <a:pPr algn="ctr"/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 </a:t>
            </a:r>
            <a:r>
              <a:rPr lang="zh-CN" altLang="en-US" sz="3600" b="1" dirty="0">
                <a:solidFill>
                  <a:srgbClr val="002060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还原论与系统论的交叉：一个自然科学研究新范式</a:t>
            </a:r>
            <a:endParaRPr lang="zh-CN" altLang="en-US" sz="3600" dirty="0">
              <a:solidFill>
                <a:srgbClr val="002060"/>
              </a:solidFill>
              <a:cs typeface="Segoe UI Light" panose="020B0502040204020203" pitchFamily="34" charset="0"/>
            </a:endParaRPr>
          </a:p>
        </p:txBody>
      </p:sp>
      <p:pic>
        <p:nvPicPr>
          <p:cNvPr id="2050" name="Picture 2" descr="【汽摩配】出口汽车零配件该如何分类">
            <a:extLst>
              <a:ext uri="{FF2B5EF4-FFF2-40B4-BE49-F238E27FC236}">
                <a16:creationId xmlns:a16="http://schemas.microsoft.com/office/drawing/2014/main" id="{5F527C36-CB55-A6F3-3684-B289C76122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55"/>
          <a:stretch/>
        </p:blipFill>
        <p:spPr bwMode="auto">
          <a:xfrm>
            <a:off x="967089" y="1486051"/>
            <a:ext cx="4683990" cy="20758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ll-New Ford GT Supercar Debuts in Detroit">
            <a:extLst>
              <a:ext uri="{FF2B5EF4-FFF2-40B4-BE49-F238E27FC236}">
                <a16:creationId xmlns:a16="http://schemas.microsoft.com/office/drawing/2014/main" id="{316DC8EB-8996-CDCD-01BB-D56FAB02E6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09" b="12334"/>
          <a:stretch/>
        </p:blipFill>
        <p:spPr bwMode="auto">
          <a:xfrm>
            <a:off x="3670730" y="4376986"/>
            <a:ext cx="4100308" cy="19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箭头: 右 4">
            <a:extLst>
              <a:ext uri="{FF2B5EF4-FFF2-40B4-BE49-F238E27FC236}">
                <a16:creationId xmlns:a16="http://schemas.microsoft.com/office/drawing/2014/main" id="{66523D02-DFAC-366F-7FA1-B185DBF85CCC}"/>
              </a:ext>
            </a:extLst>
          </p:cNvPr>
          <p:cNvSpPr/>
          <p:nvPr/>
        </p:nvSpPr>
        <p:spPr>
          <a:xfrm rot="3954800">
            <a:off x="4616340" y="3649109"/>
            <a:ext cx="1232391" cy="84506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1BC2C80-F73B-5402-495A-523EEF9F8EE3}"/>
              </a:ext>
            </a:extLst>
          </p:cNvPr>
          <p:cNvSpPr txBox="1"/>
          <p:nvPr/>
        </p:nvSpPr>
        <p:spPr>
          <a:xfrm>
            <a:off x="9898054" y="1472796"/>
            <a:ext cx="800219" cy="3046988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zh-CN" altLang="en-US" sz="4800" dirty="0"/>
              <a:t>汽</a:t>
            </a:r>
            <a:endParaRPr lang="en-US" altLang="zh-CN" sz="4800" dirty="0"/>
          </a:p>
          <a:p>
            <a:r>
              <a:rPr lang="zh-CN" altLang="en-US" sz="4800" dirty="0"/>
              <a:t>车</a:t>
            </a:r>
            <a:endParaRPr lang="en-US" altLang="zh-CN" sz="4800" dirty="0"/>
          </a:p>
          <a:p>
            <a:r>
              <a:rPr lang="zh-CN" altLang="en-US" sz="4800" dirty="0"/>
              <a:t>行</a:t>
            </a:r>
            <a:endParaRPr lang="en-US" altLang="zh-CN" sz="4800" dirty="0"/>
          </a:p>
          <a:p>
            <a:r>
              <a:rPr lang="zh-CN" altLang="en-US" sz="4800" dirty="0"/>
              <a:t>驶</a:t>
            </a:r>
          </a:p>
        </p:txBody>
      </p:sp>
      <p:sp>
        <p:nvSpPr>
          <p:cNvPr id="9" name="箭头: 右 8">
            <a:extLst>
              <a:ext uri="{FF2B5EF4-FFF2-40B4-BE49-F238E27FC236}">
                <a16:creationId xmlns:a16="http://schemas.microsoft.com/office/drawing/2014/main" id="{661D5109-077B-1046-F2D9-6DF52372F308}"/>
              </a:ext>
            </a:extLst>
          </p:cNvPr>
          <p:cNvSpPr/>
          <p:nvPr/>
        </p:nvSpPr>
        <p:spPr>
          <a:xfrm>
            <a:off x="5252383" y="3183280"/>
            <a:ext cx="4541664" cy="73243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9772BDAF-1470-9B4F-7574-337200E61FFE}"/>
              </a:ext>
            </a:extLst>
          </p:cNvPr>
          <p:cNvSpPr/>
          <p:nvPr/>
        </p:nvSpPr>
        <p:spPr>
          <a:xfrm>
            <a:off x="3122796" y="1889884"/>
            <a:ext cx="6705921" cy="45720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箭头: 右 10">
            <a:extLst>
              <a:ext uri="{FF2B5EF4-FFF2-40B4-BE49-F238E27FC236}">
                <a16:creationId xmlns:a16="http://schemas.microsoft.com/office/drawing/2014/main" id="{1889544A-1725-0614-560A-93C1BF5CBD5B}"/>
              </a:ext>
            </a:extLst>
          </p:cNvPr>
          <p:cNvSpPr/>
          <p:nvPr/>
        </p:nvSpPr>
        <p:spPr>
          <a:xfrm>
            <a:off x="3875005" y="2778712"/>
            <a:ext cx="5953712" cy="129447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箭头: 右 11">
            <a:extLst>
              <a:ext uri="{FF2B5EF4-FFF2-40B4-BE49-F238E27FC236}">
                <a16:creationId xmlns:a16="http://schemas.microsoft.com/office/drawing/2014/main" id="{1333C975-6409-AEB9-4A79-04768E551216}"/>
              </a:ext>
            </a:extLst>
          </p:cNvPr>
          <p:cNvSpPr/>
          <p:nvPr/>
        </p:nvSpPr>
        <p:spPr>
          <a:xfrm flipV="1">
            <a:off x="3752177" y="2240913"/>
            <a:ext cx="6076540" cy="45719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箭头: 右 12">
            <a:extLst>
              <a:ext uri="{FF2B5EF4-FFF2-40B4-BE49-F238E27FC236}">
                <a16:creationId xmlns:a16="http://schemas.microsoft.com/office/drawing/2014/main" id="{2F3C5CE6-8E3F-748E-EE27-5C40913CFE94}"/>
              </a:ext>
            </a:extLst>
          </p:cNvPr>
          <p:cNvSpPr/>
          <p:nvPr/>
        </p:nvSpPr>
        <p:spPr>
          <a:xfrm rot="20290145">
            <a:off x="7579071" y="4207645"/>
            <a:ext cx="2373901" cy="845061"/>
          </a:xfrm>
          <a:prstGeom prst="righ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80A6EE0-4968-7D46-CBDA-19ED78A8187F}"/>
              </a:ext>
            </a:extLst>
          </p:cNvPr>
          <p:cNvSpPr txBox="1"/>
          <p:nvPr/>
        </p:nvSpPr>
        <p:spPr>
          <a:xfrm>
            <a:off x="6790447" y="1524320"/>
            <a:ext cx="9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还原论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EAE96D18-EAD8-6A1B-61CB-F70BD70997A3}"/>
              </a:ext>
            </a:extLst>
          </p:cNvPr>
          <p:cNvSpPr txBox="1"/>
          <p:nvPr/>
        </p:nvSpPr>
        <p:spPr>
          <a:xfrm rot="20283163">
            <a:off x="8477641" y="4906854"/>
            <a:ext cx="9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系统论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9DA17D42-283B-D4BC-5E31-9B24318AE903}"/>
              </a:ext>
            </a:extLst>
          </p:cNvPr>
          <p:cNvSpPr txBox="1"/>
          <p:nvPr/>
        </p:nvSpPr>
        <p:spPr>
          <a:xfrm>
            <a:off x="686185" y="366959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/>
              <a:t>根据汽车设计原理组装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E1D09EA8-CCF6-1EB9-6726-9DC0C677B598}"/>
              </a:ext>
            </a:extLst>
          </p:cNvPr>
          <p:cNvSpPr txBox="1"/>
          <p:nvPr/>
        </p:nvSpPr>
        <p:spPr>
          <a:xfrm>
            <a:off x="2457179" y="145104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汽车零件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56CF1771-872F-6550-02CE-4CC78E52A748}"/>
              </a:ext>
            </a:extLst>
          </p:cNvPr>
          <p:cNvSpPr txBox="1"/>
          <p:nvPr/>
        </p:nvSpPr>
        <p:spPr>
          <a:xfrm>
            <a:off x="5921758" y="396197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汽车整件</a:t>
            </a:r>
          </a:p>
        </p:txBody>
      </p:sp>
    </p:spTree>
    <p:extLst>
      <p:ext uri="{BB962C8B-B14F-4D97-AF65-F5344CB8AC3E}">
        <p14:creationId xmlns:p14="http://schemas.microsoft.com/office/powerpoint/2010/main" val="3457616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642FC-3012-480F-6DB1-70E1C61C50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BBAB55-908B-B397-099F-631572AF5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37315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</a:rPr>
              <a:t>随机复杂系统解析：超网与</a:t>
            </a:r>
            <a:r>
              <a:rPr lang="en-US" altLang="zh-CN" sz="3200" b="1" dirty="0">
                <a:solidFill>
                  <a:srgbClr val="002060"/>
                </a:solidFill>
              </a:rPr>
              <a:t>Yau-Yau</a:t>
            </a:r>
            <a:r>
              <a:rPr lang="zh-CN" altLang="en-US" sz="3200" b="1" dirty="0">
                <a:solidFill>
                  <a:srgbClr val="002060"/>
                </a:solidFill>
              </a:rPr>
              <a:t>滤波器相遇</a:t>
            </a:r>
            <a:endParaRPr lang="en-US" sz="3200" b="1" dirty="0">
              <a:solidFill>
                <a:srgbClr val="002060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E24FFE3D-B148-D3B9-53D0-D806F6E7E917}"/>
              </a:ext>
            </a:extLst>
          </p:cNvPr>
          <p:cNvSpPr txBox="1"/>
          <p:nvPr/>
        </p:nvSpPr>
        <p:spPr>
          <a:xfrm>
            <a:off x="772563" y="1259995"/>
            <a:ext cx="3779801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/>
              <a:t>全球气候变化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粮食年产量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流行病发生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复杂疾病发生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股票市场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价格浮动</a:t>
            </a:r>
            <a:endParaRPr lang="en-US" altLang="zh-CN" sz="2400" dirty="0"/>
          </a:p>
          <a:p>
            <a:pPr>
              <a:lnSpc>
                <a:spcPct val="150000"/>
              </a:lnSpc>
            </a:pPr>
            <a:r>
              <a:rPr lang="zh-CN" altLang="en-US" sz="2400" dirty="0"/>
              <a:t>心情变化</a:t>
            </a:r>
            <a:endParaRPr lang="en-US" altLang="zh-CN" sz="2400" dirty="0"/>
          </a:p>
          <a:p>
            <a:r>
              <a:rPr lang="zh-CN" altLang="en-US" sz="2400" dirty="0"/>
              <a:t>。。。。。。</a:t>
            </a:r>
            <a:endParaRPr lang="en-US" altLang="zh-CN" sz="2400" dirty="0"/>
          </a:p>
          <a:p>
            <a:endParaRPr lang="en-US" altLang="zh-CN" sz="2400" dirty="0"/>
          </a:p>
          <a:p>
            <a:r>
              <a:rPr lang="zh-CN" altLang="en-US" sz="2400" dirty="0"/>
              <a:t>没有一件事情不是随机的</a:t>
            </a:r>
          </a:p>
        </p:txBody>
      </p:sp>
      <p:pic>
        <p:nvPicPr>
          <p:cNvPr id="5" name="Picture 2" descr="【学术活动】清华大学数学科学系丘成栋教授特邀报告 - 清华大学统计学研究中心">
            <a:extLst>
              <a:ext uri="{FF2B5EF4-FFF2-40B4-BE49-F238E27FC236}">
                <a16:creationId xmlns:a16="http://schemas.microsoft.com/office/drawing/2014/main" id="{5A1218CE-1E8B-49D7-4D62-5EEC8C126F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5337" y="1301800"/>
            <a:ext cx="4039849" cy="2692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6">
            <a:extLst>
              <a:ext uri="{FF2B5EF4-FFF2-40B4-BE49-F238E27FC236}">
                <a16:creationId xmlns:a16="http://schemas.microsoft.com/office/drawing/2014/main" id="{50F7C26E-A480-FD23-D3E4-4429627DE927}"/>
              </a:ext>
            </a:extLst>
          </p:cNvPr>
          <p:cNvSpPr txBox="1"/>
          <p:nvPr/>
        </p:nvSpPr>
        <p:spPr>
          <a:xfrm>
            <a:off x="7867367" y="1420884"/>
            <a:ext cx="3691155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erriweather" panose="00000500000000000000" pitchFamily="2" charset="0"/>
              </a:rPr>
              <a:t>Kalman Filter: </a:t>
            </a: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  <a:latin typeface="Merriweather" panose="00000500000000000000" pitchFamily="2" charset="0"/>
              </a:rPr>
              <a:t>E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erriweather" panose="00000500000000000000" pitchFamily="2" charset="0"/>
              </a:rPr>
              <a:t>stimate actual states from noised data, by estimating a </a:t>
            </a:r>
            <a:r>
              <a:rPr lang="en-US" b="0" i="0" u="none" strike="noStrike" dirty="0">
                <a:effectLst/>
                <a:highlight>
                  <a:srgbClr val="FFFFFF"/>
                </a:highlight>
                <a:latin typeface="Merriweather" panose="00000500000000000000" pitchFamily="2" charset="0"/>
                <a:hlinkClick r:id="rId3" tooltip="Joint probability distribution"/>
              </a:rPr>
              <a:t>joint probability distribution</a:t>
            </a:r>
            <a:r>
              <a:rPr lang="en-US" b="0" i="0" dirty="0">
                <a:solidFill>
                  <a:srgbClr val="202122"/>
                </a:solidFill>
                <a:effectLst/>
                <a:highlight>
                  <a:srgbClr val="FFFFFF"/>
                </a:highlight>
                <a:latin typeface="Merriweather" panose="00000500000000000000" pitchFamily="2" charset="0"/>
              </a:rPr>
              <a:t> over the variables</a:t>
            </a:r>
          </a:p>
          <a:p>
            <a:endParaRPr lang="en-US" dirty="0">
              <a:solidFill>
                <a:srgbClr val="202122"/>
              </a:solidFill>
              <a:highlight>
                <a:srgbClr val="FFFFFF"/>
              </a:highlight>
              <a:latin typeface="Merriweather" panose="00000500000000000000" pitchFamily="2" charset="0"/>
            </a:endParaRPr>
          </a:p>
          <a:p>
            <a:r>
              <a:rPr lang="en-US" b="1" dirty="0">
                <a:solidFill>
                  <a:srgbClr val="202122"/>
                </a:solidFill>
                <a:highlight>
                  <a:srgbClr val="FFFFFF"/>
                </a:highlight>
                <a:latin typeface="Merriweather" panose="00000500000000000000" pitchFamily="2" charset="0"/>
              </a:rPr>
              <a:t>Yau-Yau Filter: </a:t>
            </a:r>
            <a:r>
              <a:rPr lang="en-US" dirty="0">
                <a:solidFill>
                  <a:srgbClr val="202122"/>
                </a:solidFill>
                <a:highlight>
                  <a:srgbClr val="FFFFFF"/>
                </a:highlight>
                <a:latin typeface="Merriweather" panose="00000500000000000000" pitchFamily="2" charset="0"/>
              </a:rPr>
              <a:t>Solving nonlinearity, uncertainties, and noises. </a:t>
            </a:r>
            <a:endParaRPr lang="en-US" dirty="0">
              <a:latin typeface="Merriweather" panose="00000500000000000000" pitchFamily="2" charset="0"/>
            </a:endParaRPr>
          </a:p>
        </p:txBody>
      </p:sp>
      <p:pic>
        <p:nvPicPr>
          <p:cNvPr id="7" name="334E55B0-647D-440b-865C-3EC943EB4CBC-1" descr="wpsoffice">
            <a:extLst>
              <a:ext uri="{FF2B5EF4-FFF2-40B4-BE49-F238E27FC236}">
                <a16:creationId xmlns:a16="http://schemas.microsoft.com/office/drawing/2014/main" id="{70EBA541-24C4-9056-28F6-040345B0E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4620" y="3799152"/>
            <a:ext cx="2667744" cy="830460"/>
          </a:xfrm>
          <a:prstGeom prst="rect">
            <a:avLst/>
          </a:prstGeom>
        </p:spPr>
      </p:pic>
      <p:pic>
        <p:nvPicPr>
          <p:cNvPr id="8" name="图片 12">
            <a:extLst>
              <a:ext uri="{FF2B5EF4-FFF2-40B4-BE49-F238E27FC236}">
                <a16:creationId xmlns:a16="http://schemas.microsoft.com/office/drawing/2014/main" id="{5791A476-52A5-79F4-8CDA-049632FBC5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2280" y="4806296"/>
            <a:ext cx="4312424" cy="164780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</p:pic>
      <p:sp>
        <p:nvSpPr>
          <p:cNvPr id="9" name="文本框 14">
            <a:extLst>
              <a:ext uri="{FF2B5EF4-FFF2-40B4-BE49-F238E27FC236}">
                <a16:creationId xmlns:a16="http://schemas.microsoft.com/office/drawing/2014/main" id="{A91CD54D-42BF-639D-C986-5B73A7CA2489}"/>
              </a:ext>
            </a:extLst>
          </p:cNvPr>
          <p:cNvSpPr txBox="1"/>
          <p:nvPr/>
        </p:nvSpPr>
        <p:spPr>
          <a:xfrm>
            <a:off x="3525337" y="4020326"/>
            <a:ext cx="4039849" cy="1815882"/>
          </a:xfrm>
          <a:prstGeom prst="rect">
            <a:avLst/>
          </a:prstGeom>
          <a:noFill/>
          <a:ln>
            <a:solidFill>
              <a:srgbClr val="FF33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Merriweather" panose="00000500000000000000" pitchFamily="2" charset="0"/>
              </a:rPr>
              <a:t>[1] </a:t>
            </a:r>
            <a:r>
              <a:rPr lang="zh-CN" altLang="en-US" sz="1400" dirty="0">
                <a:latin typeface="Merriweather" panose="00000500000000000000" pitchFamily="2" charset="0"/>
              </a:rPr>
              <a:t>S.-T. Yau and S. S.-T. Yau. Real time solution of nonlinear</a:t>
            </a:r>
            <a:r>
              <a:rPr lang="en-US" altLang="zh-CN" sz="1400" dirty="0">
                <a:latin typeface="Merriweather" panose="00000500000000000000" pitchFamily="2" charset="0"/>
              </a:rPr>
              <a:t> </a:t>
            </a:r>
            <a:r>
              <a:rPr lang="zh-CN" altLang="en-US" sz="1400" dirty="0">
                <a:latin typeface="Merriweather" panose="00000500000000000000" pitchFamily="2" charset="0"/>
              </a:rPr>
              <a:t>filtering problem without memory</a:t>
            </a:r>
            <a:r>
              <a:rPr lang="en-US" altLang="zh-CN" sz="1400" dirty="0">
                <a:latin typeface="Merriweather" panose="00000500000000000000" pitchFamily="2" charset="0"/>
              </a:rPr>
              <a:t>. </a:t>
            </a:r>
            <a:r>
              <a:rPr lang="zh-CN" altLang="en-US" sz="1400" dirty="0">
                <a:latin typeface="Merriweather" panose="00000500000000000000" pitchFamily="2" charset="0"/>
              </a:rPr>
              <a:t>I. </a:t>
            </a:r>
            <a:r>
              <a:rPr lang="zh-CN" altLang="en-US" sz="1400" b="1" dirty="0">
                <a:latin typeface="Merriweather" panose="00000500000000000000" pitchFamily="2" charset="0"/>
              </a:rPr>
              <a:t>Mathematical Research</a:t>
            </a:r>
            <a:r>
              <a:rPr lang="en-US" altLang="zh-CN" sz="1400" b="1" dirty="0">
                <a:latin typeface="Merriweather" panose="00000500000000000000" pitchFamily="2" charset="0"/>
              </a:rPr>
              <a:t> </a:t>
            </a:r>
            <a:r>
              <a:rPr lang="zh-CN" altLang="en-US" sz="1400" b="1" dirty="0">
                <a:latin typeface="Merriweather" panose="00000500000000000000" pitchFamily="2" charset="0"/>
              </a:rPr>
              <a:t>Letters, </a:t>
            </a:r>
            <a:r>
              <a:rPr lang="zh-CN" altLang="en-US" sz="1400" dirty="0">
                <a:latin typeface="Merriweather" panose="00000500000000000000" pitchFamily="2" charset="0"/>
              </a:rPr>
              <a:t>7:671–693, 2000</a:t>
            </a:r>
            <a:r>
              <a:rPr lang="en-US" altLang="zh-CN" sz="1400" dirty="0">
                <a:latin typeface="Merriweather" panose="00000500000000000000" pitchFamily="2" charset="0"/>
              </a:rPr>
              <a:t>.</a:t>
            </a:r>
            <a:endParaRPr lang="zh-CN" altLang="en-US" sz="1400" dirty="0">
              <a:latin typeface="Merriweather" panose="00000500000000000000" pitchFamily="2" charset="0"/>
            </a:endParaRPr>
          </a:p>
          <a:p>
            <a:r>
              <a:rPr lang="en-US" altLang="zh-CN" sz="1400" dirty="0">
                <a:latin typeface="Merriweather" panose="00000500000000000000" pitchFamily="2" charset="0"/>
              </a:rPr>
              <a:t>[2] </a:t>
            </a:r>
            <a:r>
              <a:rPr lang="zh-CN" altLang="en-US" sz="1400" dirty="0">
                <a:latin typeface="Merriweather" panose="00000500000000000000" pitchFamily="2" charset="0"/>
              </a:rPr>
              <a:t>S.-T. Yau and S. S.-T. Yau. Real time solution of nonlinear</a:t>
            </a:r>
            <a:r>
              <a:rPr lang="en-US" altLang="zh-CN" sz="1400" dirty="0">
                <a:latin typeface="Merriweather" panose="00000500000000000000" pitchFamily="2" charset="0"/>
              </a:rPr>
              <a:t> </a:t>
            </a:r>
            <a:r>
              <a:rPr lang="zh-CN" altLang="en-US" sz="1400" dirty="0">
                <a:latin typeface="Merriweather" panose="00000500000000000000" pitchFamily="2" charset="0"/>
              </a:rPr>
              <a:t>filtering problem without memory</a:t>
            </a:r>
            <a:r>
              <a:rPr lang="en-US" altLang="zh-CN" sz="1400" dirty="0">
                <a:latin typeface="Merriweather" panose="00000500000000000000" pitchFamily="2" charset="0"/>
              </a:rPr>
              <a:t>. </a:t>
            </a:r>
            <a:r>
              <a:rPr lang="zh-CN" altLang="en-US" sz="1400" dirty="0">
                <a:latin typeface="Merriweather" panose="00000500000000000000" pitchFamily="2" charset="0"/>
              </a:rPr>
              <a:t>II</a:t>
            </a:r>
            <a:r>
              <a:rPr lang="zh-CN" altLang="en-US" sz="1400" b="1" dirty="0">
                <a:latin typeface="Merriweather" panose="00000500000000000000" pitchFamily="2" charset="0"/>
              </a:rPr>
              <a:t>. SIAM. J. Control</a:t>
            </a:r>
            <a:r>
              <a:rPr lang="en-US" altLang="zh-CN" sz="1400" b="1" dirty="0">
                <a:latin typeface="Merriweather" panose="00000500000000000000" pitchFamily="2" charset="0"/>
              </a:rPr>
              <a:t> </a:t>
            </a:r>
            <a:r>
              <a:rPr lang="zh-CN" altLang="en-US" sz="1400" b="1" dirty="0">
                <a:latin typeface="Merriweather" panose="00000500000000000000" pitchFamily="2" charset="0"/>
              </a:rPr>
              <a:t>Optim.</a:t>
            </a:r>
            <a:r>
              <a:rPr lang="zh-CN" altLang="en-US" sz="1400" dirty="0">
                <a:latin typeface="Merriweather" panose="00000500000000000000" pitchFamily="2" charset="0"/>
              </a:rPr>
              <a:t>, 47(1):163–195, 2008.</a:t>
            </a:r>
          </a:p>
        </p:txBody>
      </p:sp>
    </p:spTree>
    <p:extLst>
      <p:ext uri="{BB962C8B-B14F-4D97-AF65-F5344CB8AC3E}">
        <p14:creationId xmlns:p14="http://schemas.microsoft.com/office/powerpoint/2010/main" val="3179456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1424B0-B9A0-516D-2DA5-63B26188D3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0925" y="2309850"/>
            <a:ext cx="2910150" cy="1119150"/>
          </a:xfrm>
        </p:spPr>
        <p:txBody>
          <a:bodyPr>
            <a:normAutofit/>
          </a:bodyPr>
          <a:lstStyle/>
          <a:p>
            <a:r>
              <a:rPr lang="zh-CN" altLang="en-US" dirty="0"/>
              <a:t>视频</a:t>
            </a:r>
            <a:r>
              <a:rPr lang="en-US" altLang="zh-CN" dirty="0"/>
              <a:t>1</a:t>
            </a:r>
            <a:br>
              <a:rPr lang="en-US" altLang="zh-CN" dirty="0"/>
            </a:br>
            <a:r>
              <a:rPr lang="zh-CN" altLang="en-US" dirty="0"/>
              <a:t>视频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09104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BB48163-40EF-62DA-A85A-8CE59315A71C}"/>
              </a:ext>
            </a:extLst>
          </p:cNvPr>
          <p:cNvSpPr/>
          <p:nvPr/>
        </p:nvSpPr>
        <p:spPr>
          <a:xfrm>
            <a:off x="626153" y="1471476"/>
            <a:ext cx="1682482" cy="23590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6D1B4F45-1036-32B9-B3C9-12DC7110AB3B}"/>
              </a:ext>
            </a:extLst>
          </p:cNvPr>
          <p:cNvSpPr/>
          <p:nvPr/>
        </p:nvSpPr>
        <p:spPr>
          <a:xfrm>
            <a:off x="2365541" y="1319070"/>
            <a:ext cx="2297261" cy="5022968"/>
          </a:xfrm>
          <a:prstGeom prst="ellipse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2"/>
              </a:solidFill>
            </a:endParaRPr>
          </a:p>
        </p:txBody>
      </p:sp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175786" y="333534"/>
            <a:ext cx="11003604" cy="640080"/>
          </a:xfrm>
        </p:spPr>
        <p:txBody>
          <a:bodyPr rtlCol="0">
            <a:noAutofit/>
          </a:bodyPr>
          <a:lstStyle/>
          <a:p>
            <a:pPr algn="ctr" rtl="0"/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  </a:t>
            </a:r>
            <a:r>
              <a:rPr lang="zh-CN" altLang="en-US" sz="3200" b="1" dirty="0">
                <a:solidFill>
                  <a:srgbClr val="002060"/>
                </a:solidFill>
                <a:latin typeface="+mn-lt"/>
                <a:cs typeface="Segoe UI Light" panose="020B0502040204020203" pitchFamily="34" charset="0"/>
              </a:rPr>
              <a:t>得癌症是因为坏运气 </a:t>
            </a:r>
            <a:r>
              <a:rPr lang="en-US" altLang="zh-CN" sz="3200" dirty="0">
                <a:solidFill>
                  <a:srgbClr val="002060"/>
                </a:solidFill>
                <a:latin typeface="+mn-lt"/>
                <a:cs typeface="Segoe UI Light" panose="020B0502040204020203" pitchFamily="34" charset="0"/>
              </a:rPr>
              <a:t>(</a:t>
            </a:r>
            <a:r>
              <a:rPr lang="en-US" altLang="zh-CN" sz="3200" i="0" dirty="0">
                <a:solidFill>
                  <a:srgbClr val="002060"/>
                </a:solidFill>
                <a:effectLst/>
                <a:highlight>
                  <a:srgbClr val="EBEBEB"/>
                </a:highlight>
                <a:latin typeface="+mn-lt"/>
              </a:rPr>
              <a:t>Bad Luck)</a:t>
            </a:r>
            <a:endParaRPr lang="zh-CN" altLang="en-US" sz="3200" dirty="0">
              <a:solidFill>
                <a:srgbClr val="002060"/>
              </a:solidFill>
              <a:latin typeface="+mn-lt"/>
              <a:cs typeface="Segoe UI Light" panose="020B0502040204020203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DCC79E0B-344B-FFD2-2EAC-730D9C79967D}"/>
              </a:ext>
            </a:extLst>
          </p:cNvPr>
          <p:cNvSpPr txBox="1"/>
          <p:nvPr/>
        </p:nvSpPr>
        <p:spPr>
          <a:xfrm>
            <a:off x="2390388" y="1482393"/>
            <a:ext cx="2331890" cy="45858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Merriweather" panose="00000500000000000000" pitchFamily="2" charset="0"/>
                <a:cs typeface="Arial" panose="020B0604020202020204" pitchFamily="34" charset="0"/>
              </a:rPr>
              <a:t>Genes</a:t>
            </a:r>
          </a:p>
          <a:p>
            <a:pPr algn="ctr"/>
            <a:endParaRPr lang="en-US" altLang="zh-CN" sz="2000" dirty="0">
              <a:solidFill>
                <a:srgbClr val="F5F5F5"/>
              </a:solidFill>
              <a:latin typeface="Merriweather" panose="00000500000000000000" pitchFamily="2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solidFill>
                <a:srgbClr val="F5F5F5"/>
              </a:solidFill>
              <a:latin typeface="Merriweather" panose="00000500000000000000" pitchFamily="2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latin typeface="Merriweather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dirty="0">
                <a:latin typeface="Merriweather" panose="00000500000000000000" pitchFamily="2" charset="0"/>
                <a:cs typeface="Arial" panose="020B0604020202020204" pitchFamily="34" charset="0"/>
              </a:rPr>
              <a:t>Environment/ </a:t>
            </a:r>
          </a:p>
          <a:p>
            <a:pPr algn="ctr"/>
            <a:r>
              <a:rPr lang="en-US" altLang="zh-CN" sz="2400" dirty="0">
                <a:latin typeface="Merriweather" panose="00000500000000000000" pitchFamily="2" charset="0"/>
                <a:cs typeface="Arial" panose="020B0604020202020204" pitchFamily="34" charset="0"/>
              </a:rPr>
              <a:t>Lifestyle</a:t>
            </a:r>
          </a:p>
          <a:p>
            <a:pPr algn="ctr"/>
            <a:endParaRPr lang="en-US" altLang="zh-CN" sz="2000" dirty="0">
              <a:latin typeface="Merriweather" panose="00000500000000000000" pitchFamily="2" charset="0"/>
              <a:cs typeface="Arial" panose="020B0604020202020204" pitchFamily="34" charset="0"/>
            </a:endParaRPr>
          </a:p>
          <a:p>
            <a:pPr algn="ctr"/>
            <a:endParaRPr lang="en-US" altLang="zh-CN" sz="2000" dirty="0">
              <a:latin typeface="Merriweather" panose="00000500000000000000" pitchFamily="2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Random DNA-</a:t>
            </a:r>
          </a:p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copying </a:t>
            </a:r>
          </a:p>
          <a:p>
            <a:pPr algn="ctr"/>
            <a:r>
              <a:rPr lang="en-US" altLang="zh-CN" sz="2400" b="1" dirty="0">
                <a:solidFill>
                  <a:srgbClr val="7030A0"/>
                </a:solidFill>
                <a:latin typeface="Merriweather" panose="00000500000000000000" pitchFamily="2" charset="0"/>
                <a:cs typeface="Arial" panose="020B0604020202020204" pitchFamily="34" charset="0"/>
              </a:rPr>
              <a:t>mistakes (perturbation)</a:t>
            </a:r>
            <a:endParaRPr lang="zh-CN" altLang="en-US" sz="2400" b="1" dirty="0">
              <a:solidFill>
                <a:srgbClr val="7030A0"/>
              </a:solidFill>
              <a:latin typeface="Merriweather" panose="00000500000000000000" pitchFamily="2" charset="0"/>
              <a:cs typeface="Arial" panose="020B0604020202020204" pitchFamily="34" charset="0"/>
            </a:endParaRPr>
          </a:p>
        </p:txBody>
      </p:sp>
      <p:sp>
        <p:nvSpPr>
          <p:cNvPr id="2" name="AutoShape 2">
            <a:extLst>
              <a:ext uri="{FF2B5EF4-FFF2-40B4-BE49-F238E27FC236}">
                <a16:creationId xmlns:a16="http://schemas.microsoft.com/office/drawing/2014/main" id="{3D385105-F98B-1C6C-BF9D-458C23705C8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3A09326-4770-4977-5A68-A57AE7171F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157" y="1688200"/>
            <a:ext cx="4611749" cy="3015652"/>
          </a:xfrm>
          <a:prstGeom prst="rect">
            <a:avLst/>
          </a:prstGeom>
        </p:spPr>
      </p:pic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A6872AE3-7FF5-E9FE-8D02-ECC4A466F4EF}"/>
              </a:ext>
            </a:extLst>
          </p:cNvPr>
          <p:cNvCxnSpPr>
            <a:cxnSpLocks/>
          </p:cNvCxnSpPr>
          <p:nvPr/>
        </p:nvCxnSpPr>
        <p:spPr>
          <a:xfrm>
            <a:off x="4076369" y="1791934"/>
            <a:ext cx="2331349" cy="1235513"/>
          </a:xfrm>
          <a:prstGeom prst="straightConnector1">
            <a:avLst/>
          </a:prstGeom>
          <a:ln w="76200"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3A7772A4-191A-A5B7-0828-82EF7DBC5D75}"/>
              </a:ext>
            </a:extLst>
          </p:cNvPr>
          <p:cNvCxnSpPr>
            <a:cxnSpLocks/>
          </p:cNvCxnSpPr>
          <p:nvPr/>
        </p:nvCxnSpPr>
        <p:spPr>
          <a:xfrm flipV="1">
            <a:off x="4403520" y="3390838"/>
            <a:ext cx="1961842" cy="1251503"/>
          </a:xfrm>
          <a:prstGeom prst="straightConnector1">
            <a:avLst/>
          </a:prstGeom>
          <a:ln w="76200"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98A52930-99F2-50C9-BA4F-F072B9E070D0}"/>
              </a:ext>
            </a:extLst>
          </p:cNvPr>
          <p:cNvCxnSpPr>
            <a:cxnSpLocks/>
          </p:cNvCxnSpPr>
          <p:nvPr/>
        </p:nvCxnSpPr>
        <p:spPr>
          <a:xfrm flipV="1">
            <a:off x="4503069" y="3179640"/>
            <a:ext cx="1872208" cy="47875"/>
          </a:xfrm>
          <a:prstGeom prst="straightConnector1">
            <a:avLst/>
          </a:prstGeom>
          <a:ln w="76200">
            <a:solidFill>
              <a:srgbClr val="D2472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3D0644FD-0B13-F6C1-AAAE-4792737FBA39}"/>
              </a:ext>
            </a:extLst>
          </p:cNvPr>
          <p:cNvSpPr txBox="1"/>
          <p:nvPr/>
        </p:nvSpPr>
        <p:spPr>
          <a:xfrm>
            <a:off x="4998594" y="2828313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29%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709D3F-10EE-BFFF-775D-9F82C2B21FE4}"/>
              </a:ext>
            </a:extLst>
          </p:cNvPr>
          <p:cNvSpPr txBox="1"/>
          <p:nvPr/>
        </p:nvSpPr>
        <p:spPr>
          <a:xfrm rot="1313096">
            <a:off x="5208161" y="2099629"/>
            <a:ext cx="552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5%</a:t>
            </a:r>
            <a:endParaRPr lang="zh-CN" altLang="en-US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3602FB-7A02-8DD3-DB61-5EB990CBE896}"/>
              </a:ext>
            </a:extLst>
          </p:cNvPr>
          <p:cNvSpPr txBox="1"/>
          <p:nvPr/>
        </p:nvSpPr>
        <p:spPr>
          <a:xfrm rot="19636519">
            <a:off x="5224296" y="3982759"/>
            <a:ext cx="6238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66%</a:t>
            </a:r>
            <a:endParaRPr lang="zh-CN" altLang="en-US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7AF73815-9841-7BCC-4FB4-474EC81BB9E2}"/>
              </a:ext>
            </a:extLst>
          </p:cNvPr>
          <p:cNvSpPr txBox="1"/>
          <p:nvPr/>
        </p:nvSpPr>
        <p:spPr>
          <a:xfrm>
            <a:off x="8531397" y="1297727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Cancer</a:t>
            </a:r>
            <a:endParaRPr lang="zh-CN" altLang="en-US" dirty="0"/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6C972188-4FB5-4649-E686-6EBB87FDAEF1}"/>
              </a:ext>
            </a:extLst>
          </p:cNvPr>
          <p:cNvSpPr txBox="1"/>
          <p:nvPr/>
        </p:nvSpPr>
        <p:spPr>
          <a:xfrm>
            <a:off x="412698" y="1627019"/>
            <a:ext cx="1839030" cy="3970318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r"/>
            <a:r>
              <a:rPr lang="en-US" altLang="zh-CN" dirty="0">
                <a:latin typeface="Merriweather" panose="00000500000000000000" pitchFamily="2" charset="0"/>
              </a:rPr>
              <a:t>Genetics/</a:t>
            </a:r>
          </a:p>
          <a:p>
            <a:pPr algn="r"/>
            <a:r>
              <a:rPr lang="en-US" altLang="zh-CN" dirty="0">
                <a:latin typeface="Merriweather" panose="00000500000000000000" pitchFamily="2" charset="0"/>
              </a:rPr>
              <a:t>Genomics</a:t>
            </a:r>
          </a:p>
          <a:p>
            <a:r>
              <a:rPr lang="en-US" altLang="zh-CN" dirty="0">
                <a:latin typeface="Merriweather" panose="00000500000000000000" pitchFamily="2" charset="0"/>
              </a:rPr>
              <a:t>         </a:t>
            </a:r>
          </a:p>
          <a:p>
            <a:r>
              <a:rPr lang="en-US" altLang="zh-CN" sz="3200" dirty="0">
                <a:latin typeface="Merriweather" panose="00000500000000000000" pitchFamily="2" charset="0"/>
              </a:rPr>
              <a:t>      +</a:t>
            </a:r>
          </a:p>
          <a:p>
            <a:pPr algn="r"/>
            <a:endParaRPr lang="en-US" altLang="zh-CN" dirty="0">
              <a:latin typeface="Merriweather" panose="00000500000000000000" pitchFamily="2" charset="0"/>
            </a:endParaRPr>
          </a:p>
          <a:p>
            <a:pPr algn="r"/>
            <a:r>
              <a:rPr lang="en-US" altLang="zh-CN" dirty="0">
                <a:latin typeface="Merriweather" panose="00000500000000000000" pitchFamily="2" charset="0"/>
              </a:rPr>
              <a:t>Epidemiology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pPr algn="r"/>
            <a:r>
              <a:rPr lang="en-US" altLang="zh-CN" sz="2000" b="1" dirty="0">
                <a:solidFill>
                  <a:srgbClr val="7030A0"/>
                </a:solidFill>
                <a:latin typeface="Merriweather" panose="00000500000000000000" pitchFamily="2" charset="0"/>
              </a:rPr>
              <a:t>Perturbation</a:t>
            </a:r>
          </a:p>
          <a:p>
            <a:pPr algn="r"/>
            <a:r>
              <a:rPr lang="en-US" altLang="zh-CN" sz="2000" b="1" dirty="0">
                <a:solidFill>
                  <a:srgbClr val="7030A0"/>
                </a:solidFill>
                <a:latin typeface="Merriweather" panose="00000500000000000000" pitchFamily="2" charset="0"/>
              </a:rPr>
              <a:t>Biology</a:t>
            </a:r>
            <a:endParaRPr lang="zh-CN" altLang="en-US" sz="2000" b="1" dirty="0">
              <a:solidFill>
                <a:srgbClr val="7030A0"/>
              </a:solidFill>
              <a:latin typeface="Merriweather" panose="00000500000000000000" pitchFamily="2" charset="0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4A4F53A8-11FB-5211-B93B-17B92A752109}"/>
              </a:ext>
            </a:extLst>
          </p:cNvPr>
          <p:cNvSpPr txBox="1"/>
          <p:nvPr/>
        </p:nvSpPr>
        <p:spPr>
          <a:xfrm>
            <a:off x="5389564" y="6049611"/>
            <a:ext cx="62082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Cristian Tomasetti and Bert Vogelstein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b="1" dirty="0"/>
              <a:t>Science</a:t>
            </a:r>
            <a:r>
              <a:rPr lang="en-US" altLang="zh-CN" dirty="0"/>
              <a:t> (2015, 2017)</a:t>
            </a:r>
            <a:endParaRPr lang="zh-CN" altLang="en-US" dirty="0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0260A62B-6993-581E-84DC-43371BCBA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94141" y="4806332"/>
            <a:ext cx="2254688" cy="120099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5499AE-F2A2-661C-8983-F921708698C6}"/>
              </a:ext>
            </a:extLst>
          </p:cNvPr>
          <p:cNvSpPr txBox="1"/>
          <p:nvPr/>
        </p:nvSpPr>
        <p:spPr>
          <a:xfrm>
            <a:off x="5483884" y="5322117"/>
            <a:ext cx="60195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Mathematician                                       oncologist</a:t>
            </a:r>
          </a:p>
        </p:txBody>
      </p:sp>
    </p:spTree>
    <p:extLst>
      <p:ext uri="{BB962C8B-B14F-4D97-AF65-F5344CB8AC3E}">
        <p14:creationId xmlns:p14="http://schemas.microsoft.com/office/powerpoint/2010/main" val="2725379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</p:nvPr>
        </p:nvSpPr>
        <p:spPr>
          <a:xfrm>
            <a:off x="521207" y="407127"/>
            <a:ext cx="11003604" cy="640080"/>
          </a:xfrm>
        </p:spPr>
        <p:txBody>
          <a:bodyPr rtlCol="0">
            <a:noAutofit/>
          </a:bodyPr>
          <a:lstStyle/>
          <a:p>
            <a:pPr algn="ctr" rtl="0"/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  </a:t>
            </a:r>
            <a:r>
              <a:rPr lang="zh-CN" altLang="en-US" sz="3200" b="1" dirty="0">
                <a:solidFill>
                  <a:srgbClr val="002060"/>
                </a:solidFill>
                <a:latin typeface="Arial" panose="020B0604020202020204" pitchFamily="34" charset="0"/>
                <a:cs typeface="Segoe UI Light" panose="020B0502040204020203" pitchFamily="34" charset="0"/>
              </a:rPr>
              <a:t>开辟中国式的人工智能道路，实现引领世界的宏伟目标</a:t>
            </a:r>
            <a:endParaRPr lang="zh-CN" altLang="en-US" sz="3200" dirty="0">
              <a:solidFill>
                <a:srgbClr val="002060"/>
              </a:solidFill>
              <a:latin typeface="Merriweather" panose="00000500000000000000" pitchFamily="2" charset="0"/>
              <a:cs typeface="Segoe UI Light" panose="020B0502040204020203" pitchFamily="34" charset="0"/>
            </a:endParaRPr>
          </a:p>
        </p:txBody>
      </p:sp>
      <p:sp>
        <p:nvSpPr>
          <p:cNvPr id="12" name="AutoShape 4" descr="Stochastic Modeling">
            <a:extLst>
              <a:ext uri="{FF2B5EF4-FFF2-40B4-BE49-F238E27FC236}">
                <a16:creationId xmlns:a16="http://schemas.microsoft.com/office/drawing/2014/main" id="{A04D5488-2B22-731C-FEA5-BF7B63AC8F8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8CFE910-3B61-9CF0-3615-D5853BBD3F04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889" t="18322" r="50543" b="25725"/>
          <a:stretch/>
        </p:blipFill>
        <p:spPr>
          <a:xfrm>
            <a:off x="4686616" y="1609682"/>
            <a:ext cx="2970746" cy="2330245"/>
          </a:xfrm>
          <a:prstGeom prst="rect">
            <a:avLst/>
          </a:prstGeom>
        </p:spPr>
      </p:pic>
      <p:pic>
        <p:nvPicPr>
          <p:cNvPr id="1030" name="Picture 6" descr="Big data, accounting, big data analytics | TDWI">
            <a:extLst>
              <a:ext uri="{FF2B5EF4-FFF2-40B4-BE49-F238E27FC236}">
                <a16:creationId xmlns:a16="http://schemas.microsoft.com/office/drawing/2014/main" id="{C633D8D2-4575-4C83-64E6-5E53851AE1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9" r="12192"/>
          <a:stretch/>
        </p:blipFill>
        <p:spPr bwMode="auto">
          <a:xfrm>
            <a:off x="594489" y="2004022"/>
            <a:ext cx="3177108" cy="170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Force-Directed Graph">
            <a:extLst>
              <a:ext uri="{FF2B5EF4-FFF2-40B4-BE49-F238E27FC236}">
                <a16:creationId xmlns:a16="http://schemas.microsoft.com/office/drawing/2014/main" id="{055E20BF-06FE-3724-0643-8C520FEDC1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0" t="6531" r="18789" b="10892"/>
          <a:stretch/>
        </p:blipFill>
        <p:spPr bwMode="auto">
          <a:xfrm>
            <a:off x="1203729" y="4350905"/>
            <a:ext cx="2473517" cy="2108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Weighted persistent homology for osmolyte molecular aggregation and  hydrogen-bonding network analysis | Scientific Reports">
            <a:extLst>
              <a:ext uri="{FF2B5EF4-FFF2-40B4-BE49-F238E27FC236}">
                <a16:creationId xmlns:a16="http://schemas.microsoft.com/office/drawing/2014/main" id="{46B52C8C-3FB6-6238-F63E-868676BEB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2221" y="4309308"/>
            <a:ext cx="3106294" cy="1488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334E55B0-647D-440b-865C-3EC943EB4CBC-1" descr="wpsoffice">
            <a:extLst>
              <a:ext uri="{FF2B5EF4-FFF2-40B4-BE49-F238E27FC236}">
                <a16:creationId xmlns:a16="http://schemas.microsoft.com/office/drawing/2014/main" id="{E2A22550-D2EE-C757-A306-FAFE864265B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49455" y="5497623"/>
            <a:ext cx="2667744" cy="830460"/>
          </a:xfrm>
          <a:prstGeom prst="rect">
            <a:avLst/>
          </a:prstGeom>
        </p:spPr>
      </p:pic>
      <p:pic>
        <p:nvPicPr>
          <p:cNvPr id="15" name="Picture 2" descr="Phys. Rev. X 13, 021006 (2023) - Weight versus Node Perturbation Learning  in Temporally Extended Tasks: Weight Perturbation Often Performs Similarly  or Better">
            <a:extLst>
              <a:ext uri="{FF2B5EF4-FFF2-40B4-BE49-F238E27FC236}">
                <a16:creationId xmlns:a16="http://schemas.microsoft.com/office/drawing/2014/main" id="{945C57E4-4739-211D-6403-0C6834AB1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8248" y="2074208"/>
            <a:ext cx="2276697" cy="22766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A6C62B3B-314F-4C2A-EC3F-2EAEEAF51E74}"/>
              </a:ext>
            </a:extLst>
          </p:cNvPr>
          <p:cNvSpPr txBox="1"/>
          <p:nvPr/>
        </p:nvSpPr>
        <p:spPr>
          <a:xfrm>
            <a:off x="5318346" y="1221370"/>
            <a:ext cx="1770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自然现象 </a:t>
            </a:r>
            <a:r>
              <a:rPr lang="en-US" altLang="zh-CN" dirty="0"/>
              <a:t>(</a:t>
            </a:r>
            <a:r>
              <a:rPr lang="zh-CN" altLang="en-US" dirty="0"/>
              <a:t>输入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17" name="箭头: 下 16">
            <a:extLst>
              <a:ext uri="{FF2B5EF4-FFF2-40B4-BE49-F238E27FC236}">
                <a16:creationId xmlns:a16="http://schemas.microsoft.com/office/drawing/2014/main" id="{662696AF-7A1A-7C7C-82B6-9D63BB1BD490}"/>
              </a:ext>
            </a:extLst>
          </p:cNvPr>
          <p:cNvSpPr/>
          <p:nvPr/>
        </p:nvSpPr>
        <p:spPr>
          <a:xfrm rot="3379680">
            <a:off x="4020555" y="1914271"/>
            <a:ext cx="450879" cy="1127124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箭头: 下 17">
            <a:extLst>
              <a:ext uri="{FF2B5EF4-FFF2-40B4-BE49-F238E27FC236}">
                <a16:creationId xmlns:a16="http://schemas.microsoft.com/office/drawing/2014/main" id="{04318074-F0CF-C0DD-D4FC-5C42EE3CDB93}"/>
              </a:ext>
            </a:extLst>
          </p:cNvPr>
          <p:cNvSpPr/>
          <p:nvPr/>
        </p:nvSpPr>
        <p:spPr>
          <a:xfrm>
            <a:off x="2195403" y="3696938"/>
            <a:ext cx="417168" cy="690960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箭头: 右 18">
            <a:extLst>
              <a:ext uri="{FF2B5EF4-FFF2-40B4-BE49-F238E27FC236}">
                <a16:creationId xmlns:a16="http://schemas.microsoft.com/office/drawing/2014/main" id="{98036C36-EF24-69FB-8F52-22FABF3174F4}"/>
              </a:ext>
            </a:extLst>
          </p:cNvPr>
          <p:cNvSpPr/>
          <p:nvPr/>
        </p:nvSpPr>
        <p:spPr>
          <a:xfrm>
            <a:off x="3677246" y="4557479"/>
            <a:ext cx="901840" cy="3497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FB905902-B8D9-F22C-B6FF-528D7A2481D7}"/>
              </a:ext>
            </a:extLst>
          </p:cNvPr>
          <p:cNvSpPr/>
          <p:nvPr/>
        </p:nvSpPr>
        <p:spPr>
          <a:xfrm>
            <a:off x="3658100" y="5927760"/>
            <a:ext cx="5414333" cy="34974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箭头: 上 20">
            <a:extLst>
              <a:ext uri="{FF2B5EF4-FFF2-40B4-BE49-F238E27FC236}">
                <a16:creationId xmlns:a16="http://schemas.microsoft.com/office/drawing/2014/main" id="{C09592E1-E99A-A7C4-10C4-89C1ADBBDA34}"/>
              </a:ext>
            </a:extLst>
          </p:cNvPr>
          <p:cNvSpPr/>
          <p:nvPr/>
        </p:nvSpPr>
        <p:spPr>
          <a:xfrm>
            <a:off x="9858636" y="4343827"/>
            <a:ext cx="392153" cy="118674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箭头: 上 21">
            <a:extLst>
              <a:ext uri="{FF2B5EF4-FFF2-40B4-BE49-F238E27FC236}">
                <a16:creationId xmlns:a16="http://schemas.microsoft.com/office/drawing/2014/main" id="{B93C0810-C371-535A-D9C1-29FABD37F769}"/>
              </a:ext>
            </a:extLst>
          </p:cNvPr>
          <p:cNvSpPr/>
          <p:nvPr/>
        </p:nvSpPr>
        <p:spPr>
          <a:xfrm>
            <a:off x="5372329" y="3679835"/>
            <a:ext cx="358175" cy="614321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箭头: 左 22">
            <a:extLst>
              <a:ext uri="{FF2B5EF4-FFF2-40B4-BE49-F238E27FC236}">
                <a16:creationId xmlns:a16="http://schemas.microsoft.com/office/drawing/2014/main" id="{1A7916DC-5305-9FE4-4D99-CF52CD63B94A}"/>
              </a:ext>
            </a:extLst>
          </p:cNvPr>
          <p:cNvSpPr/>
          <p:nvPr/>
        </p:nvSpPr>
        <p:spPr>
          <a:xfrm>
            <a:off x="7562737" y="3426216"/>
            <a:ext cx="1349688" cy="4129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箭头: 右 23">
            <a:extLst>
              <a:ext uri="{FF2B5EF4-FFF2-40B4-BE49-F238E27FC236}">
                <a16:creationId xmlns:a16="http://schemas.microsoft.com/office/drawing/2014/main" id="{8084F11C-C534-55FE-3173-C33029C268B5}"/>
              </a:ext>
            </a:extLst>
          </p:cNvPr>
          <p:cNvSpPr/>
          <p:nvPr/>
        </p:nvSpPr>
        <p:spPr>
          <a:xfrm rot="19965075">
            <a:off x="7574336" y="1691838"/>
            <a:ext cx="1233783" cy="3413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33C2F57-94E6-5A7E-AF95-40427BD214C2}"/>
              </a:ext>
            </a:extLst>
          </p:cNvPr>
          <p:cNvSpPr txBox="1"/>
          <p:nvPr/>
        </p:nvSpPr>
        <p:spPr>
          <a:xfrm>
            <a:off x="8757381" y="1300876"/>
            <a:ext cx="2377564" cy="461665"/>
          </a:xfrm>
          <a:prstGeom prst="rect">
            <a:avLst/>
          </a:prstGeom>
          <a:solidFill>
            <a:schemeClr val="accent6"/>
          </a:solidFill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zh-CN" altLang="en-US" sz="2400" dirty="0"/>
              <a:t>自然规律 </a:t>
            </a:r>
            <a:r>
              <a:rPr lang="en-US" altLang="zh-CN" sz="2400" dirty="0"/>
              <a:t>(</a:t>
            </a:r>
            <a:r>
              <a:rPr lang="zh-CN" altLang="en-US" sz="2400" dirty="0"/>
              <a:t>输出</a:t>
            </a:r>
            <a:r>
              <a:rPr lang="en-US" altLang="zh-CN" sz="2400" dirty="0"/>
              <a:t>)</a:t>
            </a:r>
            <a:endParaRPr lang="zh-CN" altLang="en-US" sz="2400" dirty="0"/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1AEBC52-CFE2-81DD-3AAB-5570951228A7}"/>
              </a:ext>
            </a:extLst>
          </p:cNvPr>
          <p:cNvSpPr txBox="1"/>
          <p:nvPr/>
        </p:nvSpPr>
        <p:spPr>
          <a:xfrm rot="19561185">
            <a:off x="3530792" y="1956446"/>
            <a:ext cx="117211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测序、图像技术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CBB3E1-EF7E-7A25-AFE5-109628695F82}"/>
              </a:ext>
            </a:extLst>
          </p:cNvPr>
          <p:cNvSpPr txBox="1"/>
          <p:nvPr/>
        </p:nvSpPr>
        <p:spPr>
          <a:xfrm>
            <a:off x="491345" y="3792678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广义统计物理学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4ECDE78-CEB7-60FC-A01C-96861B4D1038}"/>
              </a:ext>
            </a:extLst>
          </p:cNvPr>
          <p:cNvSpPr txBox="1"/>
          <p:nvPr/>
        </p:nvSpPr>
        <p:spPr>
          <a:xfrm>
            <a:off x="3810879" y="3745861"/>
            <a:ext cx="646331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统计</a:t>
            </a:r>
            <a:endParaRPr lang="en-US" altLang="zh-CN" dirty="0"/>
          </a:p>
          <a:p>
            <a:r>
              <a:rPr lang="zh-CN" altLang="en-US" dirty="0"/>
              <a:t>学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统计</a:t>
            </a:r>
            <a:endParaRPr lang="en-US" altLang="zh-CN" dirty="0"/>
          </a:p>
          <a:p>
            <a:r>
              <a:rPr lang="zh-CN" altLang="en-US" dirty="0"/>
              <a:t>拓扑</a:t>
            </a:r>
            <a:endParaRPr lang="en-US" altLang="zh-CN" dirty="0"/>
          </a:p>
          <a:p>
            <a:r>
              <a:rPr lang="zh-CN" altLang="en-US" dirty="0"/>
              <a:t>学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BA6060A9-E049-43D2-0190-2F56B48D21E2}"/>
              </a:ext>
            </a:extLst>
          </p:cNvPr>
          <p:cNvSpPr txBox="1"/>
          <p:nvPr/>
        </p:nvSpPr>
        <p:spPr>
          <a:xfrm rot="19704743">
            <a:off x="7740647" y="4638195"/>
            <a:ext cx="16679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/>
              <a:t>GLMY</a:t>
            </a:r>
            <a:r>
              <a:rPr lang="zh-CN" altLang="en-US" sz="1600" dirty="0"/>
              <a:t>与</a:t>
            </a:r>
            <a:r>
              <a:rPr lang="en-US" altLang="zh-CN" sz="1600" dirty="0"/>
              <a:t>Yau-Yau</a:t>
            </a:r>
          </a:p>
          <a:p>
            <a:r>
              <a:rPr lang="zh-CN" altLang="en-US" sz="1600" dirty="0"/>
              <a:t>滤波器相统一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B441C2D8-5D93-C0BE-A9B7-7CEB502977DE}"/>
              </a:ext>
            </a:extLst>
          </p:cNvPr>
          <p:cNvSpPr txBox="1"/>
          <p:nvPr/>
        </p:nvSpPr>
        <p:spPr>
          <a:xfrm>
            <a:off x="242829" y="4669191"/>
            <a:ext cx="15160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idopNetwork</a:t>
            </a:r>
            <a:endParaRPr lang="en-US" altLang="zh-CN" dirty="0"/>
          </a:p>
          <a:p>
            <a:r>
              <a:rPr lang="zh-CN" altLang="en-US" dirty="0"/>
              <a:t>爱豆网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611DD92F-6E9A-8356-41DB-2D8AED5C5472}"/>
              </a:ext>
            </a:extLst>
          </p:cNvPr>
          <p:cNvSpPr txBox="1"/>
          <p:nvPr/>
        </p:nvSpPr>
        <p:spPr>
          <a:xfrm>
            <a:off x="9574858" y="6266207"/>
            <a:ext cx="16754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Yau-Yau</a:t>
            </a:r>
            <a:r>
              <a:rPr lang="zh-CN" altLang="en-US" dirty="0"/>
              <a:t>滤波器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EDDEF6E6-4FAA-A805-FC94-CD51FB18653B}"/>
              </a:ext>
            </a:extLst>
          </p:cNvPr>
          <p:cNvSpPr txBox="1"/>
          <p:nvPr/>
        </p:nvSpPr>
        <p:spPr>
          <a:xfrm>
            <a:off x="10568497" y="3888560"/>
            <a:ext cx="1213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Yau-Yau</a:t>
            </a:r>
            <a:r>
              <a:rPr lang="zh-CN" altLang="en-US" dirty="0"/>
              <a:t>网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17072B11-55F4-A55B-AB73-36173101628F}"/>
              </a:ext>
            </a:extLst>
          </p:cNvPr>
          <p:cNvSpPr txBox="1"/>
          <p:nvPr/>
        </p:nvSpPr>
        <p:spPr>
          <a:xfrm>
            <a:off x="4729310" y="6183875"/>
            <a:ext cx="3931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从固定模型到随机模型 </a:t>
            </a:r>
            <a:r>
              <a:rPr lang="en-US" altLang="zh-CN" dirty="0"/>
              <a:t>Ito’s calculus</a:t>
            </a:r>
            <a:endParaRPr lang="zh-CN" altLang="en-US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B4E130BD-7B21-1A94-3CC8-AC5AB0FC6B4B}"/>
              </a:ext>
            </a:extLst>
          </p:cNvPr>
          <p:cNvSpPr txBox="1"/>
          <p:nvPr/>
        </p:nvSpPr>
        <p:spPr>
          <a:xfrm>
            <a:off x="5625807" y="392482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发现内在运行规律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4ED1553A-BB35-FE93-D9AC-A019B801843E}"/>
              </a:ext>
            </a:extLst>
          </p:cNvPr>
          <p:cNvSpPr txBox="1"/>
          <p:nvPr/>
        </p:nvSpPr>
        <p:spPr>
          <a:xfrm>
            <a:off x="7811964" y="2355913"/>
            <a:ext cx="10051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精准发现内在运行规律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FB904221-6D41-A7DD-1799-E19D2E78B7C7}"/>
              </a:ext>
            </a:extLst>
          </p:cNvPr>
          <p:cNvSpPr txBox="1"/>
          <p:nvPr/>
        </p:nvSpPr>
        <p:spPr>
          <a:xfrm>
            <a:off x="10171610" y="4806340"/>
            <a:ext cx="1444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Yau-Yau</a:t>
            </a:r>
            <a:r>
              <a:rPr lang="zh-CN" altLang="en-US" dirty="0"/>
              <a:t>算法</a:t>
            </a:r>
          </a:p>
        </p:txBody>
      </p:sp>
      <p:sp>
        <p:nvSpPr>
          <p:cNvPr id="39" name="箭头: 左 38">
            <a:extLst>
              <a:ext uri="{FF2B5EF4-FFF2-40B4-BE49-F238E27FC236}">
                <a16:creationId xmlns:a16="http://schemas.microsoft.com/office/drawing/2014/main" id="{F1817D1F-B0C9-1FF2-8663-56F88467870C}"/>
              </a:ext>
            </a:extLst>
          </p:cNvPr>
          <p:cNvSpPr/>
          <p:nvPr/>
        </p:nvSpPr>
        <p:spPr>
          <a:xfrm rot="19889791">
            <a:off x="7576352" y="4312403"/>
            <a:ext cx="1401171" cy="412954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1202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3D753-1221-A385-FA22-C967CF7799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71025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</a:rPr>
              <a:t>从今年诺贝尔奖所想到的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BF14A63-F260-11AE-3FBC-3BC60DCA601B}"/>
              </a:ext>
            </a:extLst>
          </p:cNvPr>
          <p:cNvSpPr txBox="1"/>
          <p:nvPr/>
        </p:nvSpPr>
        <p:spPr>
          <a:xfrm>
            <a:off x="704761" y="1528567"/>
            <a:ext cx="4714218" cy="4524315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生物</a:t>
            </a:r>
            <a:r>
              <a:rPr lang="en-US" altLang="zh-CN" sz="2400" dirty="0"/>
              <a:t>/</a:t>
            </a:r>
            <a:r>
              <a:rPr lang="zh-CN" altLang="en-US" sz="2400" dirty="0"/>
              <a:t>医学奖授予生命基本元素的发现：超网能精准定位这些基本元素如何介导生命的</a:t>
            </a: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/>
              <a:t>物理奖授予</a:t>
            </a:r>
            <a:r>
              <a:rPr lang="zh-CN" altLang="en-US" sz="2400" b="0" i="0" dirty="0">
                <a:effectLst/>
                <a:latin typeface="PingFang SC"/>
              </a:rPr>
              <a:t>人工神经网络机器学习：我们勾画的输入</a:t>
            </a:r>
            <a:r>
              <a:rPr lang="en-US" altLang="zh-CN" sz="2400" b="0" i="0" dirty="0">
                <a:effectLst/>
                <a:latin typeface="PingFang SC"/>
              </a:rPr>
              <a:t>-</a:t>
            </a:r>
            <a:r>
              <a:rPr lang="zh-CN" altLang="en-US" sz="2400" b="0" i="0" dirty="0">
                <a:effectLst/>
                <a:latin typeface="PingFang SC"/>
              </a:rPr>
              <a:t>输出关系可能会使神经网络模型发生革命化的进步</a:t>
            </a:r>
            <a:endParaRPr lang="en-US" altLang="zh-CN" sz="2400" b="0" i="0" dirty="0">
              <a:effectLst/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dirty="0">
              <a:latin typeface="PingFang SC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b="0" i="0" dirty="0">
                <a:effectLst/>
                <a:latin typeface="PingFang SC"/>
              </a:rPr>
              <a:t>化学奖授予蛋白质</a:t>
            </a:r>
            <a:r>
              <a:rPr lang="zh-CN" altLang="en-US" sz="2400" b="0" i="0" dirty="0">
                <a:solidFill>
                  <a:srgbClr val="333333"/>
                </a:solidFill>
                <a:effectLst/>
                <a:latin typeface="Hiragino Sans GB"/>
              </a:rPr>
              <a:t>设计与</a:t>
            </a:r>
            <a:r>
              <a:rPr lang="zh-CN" altLang="en-US" sz="2400" b="0" i="0" dirty="0">
                <a:effectLst/>
                <a:latin typeface="PingFang SC"/>
              </a:rPr>
              <a:t>结构预测：蛋白质结构就是一个超网</a:t>
            </a:r>
            <a:r>
              <a:rPr lang="zh-CN" altLang="en-US" sz="2400" dirty="0">
                <a:latin typeface="PingFang SC"/>
              </a:rPr>
              <a:t>？</a:t>
            </a:r>
            <a:endParaRPr lang="en-US" altLang="zh-CN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7646962B-C287-99D9-B19F-582894E06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6429" y="4079361"/>
            <a:ext cx="4145306" cy="23305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图片">
            <a:extLst>
              <a:ext uri="{FF2B5EF4-FFF2-40B4-BE49-F238E27FC236}">
                <a16:creationId xmlns:a16="http://schemas.microsoft.com/office/drawing/2014/main" id="{A5285B3C-88F0-B831-0773-95BAADFA6EA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9" t="12970" r="3438" b="21377"/>
          <a:stretch/>
        </p:blipFill>
        <p:spPr bwMode="auto">
          <a:xfrm>
            <a:off x="8486643" y="1958375"/>
            <a:ext cx="3261501" cy="2284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图片">
            <a:extLst>
              <a:ext uri="{FF2B5EF4-FFF2-40B4-BE49-F238E27FC236}">
                <a16:creationId xmlns:a16="http://schemas.microsoft.com/office/drawing/2014/main" id="{E39E1961-960C-3D61-6C65-EFDF24709E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1601" y="1345507"/>
            <a:ext cx="2564747" cy="2560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241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 descr="1.jpg"/>
          <p:cNvPicPr>
            <a:picLocks noChangeAspect="1"/>
          </p:cNvPicPr>
          <p:nvPr/>
        </p:nvPicPr>
        <p:blipFill rotWithShape="1">
          <a:blip r:embed="rId3" cstate="print"/>
          <a:srcRect r="1845"/>
          <a:stretch>
            <a:fillRect/>
          </a:stretch>
        </p:blipFill>
        <p:spPr>
          <a:xfrm>
            <a:off x="467473" y="749300"/>
            <a:ext cx="11257053" cy="594488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026" name="AutoShape 2" descr="c:\users\hp\appdata\roaming\360se6\User Data\Temp\resize_png_new.php?id=582413&amp;size=128"/>
          <p:cNvSpPr>
            <a:spLocks noChangeAspect="1" noChangeArrowheads="1"/>
          </p:cNvSpPr>
          <p:nvPr/>
        </p:nvSpPr>
        <p:spPr bwMode="auto">
          <a:xfrm>
            <a:off x="2782888" y="749300"/>
            <a:ext cx="228600" cy="228600"/>
          </a:xfrm>
          <a:prstGeom prst="rect">
            <a:avLst/>
          </a:prstGeom>
          <a:noFill/>
        </p:spPr>
        <p:txBody>
          <a:bodyPr lIns="68580" tIns="34290" rIns="68580" bIns="34290"/>
          <a:lstStyle/>
          <a:p>
            <a:pPr defTabSz="914378"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121270" y="3252290"/>
            <a:ext cx="5949460" cy="830997"/>
          </a:xfrm>
          <a:prstGeom prst="rect">
            <a:avLst/>
          </a:prstGeom>
          <a:noFill/>
        </p:spPr>
        <p:txBody>
          <a:bodyPr wrap="square" lIns="68580" tIns="34290" rIns="68580" bIns="3429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 defTabSz="914378">
              <a:defRPr/>
            </a:pPr>
            <a:r>
              <a:rPr lang="zh-CN" altLang="en-US" sz="4950" b="1" spc="38" dirty="0">
                <a:ln w="11430"/>
                <a:solidFill>
                  <a:srgbClr val="0099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  <a:latin typeface="Arial" panose="020B0604020202020204" pitchFamily="34" charset="0"/>
                <a:ea typeface="华文隶书" panose="02010800040101010101" pitchFamily="2" charset="-122"/>
                <a:cs typeface="Arial" panose="020B0604020202020204" pitchFamily="34" charset="0"/>
              </a:rPr>
              <a:t>共创人类美好未来</a:t>
            </a:r>
            <a:endParaRPr lang="zh-CN" altLang="en-US" sz="4050" b="1" spc="38" dirty="0">
              <a:ln w="11430"/>
              <a:solidFill>
                <a:srgbClr val="0099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  <a:latin typeface="Arial" panose="020B0604020202020204" pitchFamily="34" charset="0"/>
              <a:ea typeface="方正超粗黑简体" pitchFamily="65" charset="-122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88B80F5-518D-D398-E2A7-CA00A77B35A8}"/>
              </a:ext>
            </a:extLst>
          </p:cNvPr>
          <p:cNvSpPr txBox="1"/>
          <p:nvPr/>
        </p:nvSpPr>
        <p:spPr>
          <a:xfrm>
            <a:off x="4157006" y="2670946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rgbClr val="00B050"/>
                </a:solidFill>
              </a:rPr>
              <a:t>数学与人工智能交叉</a:t>
            </a:r>
            <a:endParaRPr lang="en-US" sz="3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15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椭圆 6">
            <a:extLst>
              <a:ext uri="{FF2B5EF4-FFF2-40B4-BE49-F238E27FC236}">
                <a16:creationId xmlns:a16="http://schemas.microsoft.com/office/drawing/2014/main" id="{9E18ED04-1AD1-DC97-B067-188C615FE21A}"/>
              </a:ext>
            </a:extLst>
          </p:cNvPr>
          <p:cNvSpPr/>
          <p:nvPr/>
        </p:nvSpPr>
        <p:spPr>
          <a:xfrm>
            <a:off x="7062376" y="1439744"/>
            <a:ext cx="2506322" cy="1809083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5516324C-12C0-8199-A127-3643B64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61268" y="471937"/>
            <a:ext cx="6366795" cy="544349"/>
          </a:xfrm>
        </p:spPr>
        <p:txBody>
          <a:bodyPr>
            <a:noAutofit/>
          </a:bodyPr>
          <a:lstStyle/>
          <a:p>
            <a:r>
              <a:rPr lang="en-US" altLang="zh-CN" sz="3600" b="0" i="0" dirty="0">
                <a:solidFill>
                  <a:srgbClr val="002060"/>
                </a:solidFill>
                <a:effectLst/>
                <a:latin typeface="PingFang SC"/>
              </a:rPr>
              <a:t>2024 </a:t>
            </a:r>
            <a:r>
              <a:rPr lang="zh-CN" altLang="en-US" sz="3600" b="1" i="0" dirty="0">
                <a:solidFill>
                  <a:srgbClr val="002060"/>
                </a:solidFill>
                <a:effectLst/>
                <a:latin typeface="PingFang SC"/>
              </a:rPr>
              <a:t>年诺贝尔生理学或医学奖</a:t>
            </a:r>
            <a:endParaRPr lang="zh-CN" altLang="en-US" sz="3600" b="1" dirty="0">
              <a:solidFill>
                <a:srgbClr val="002060"/>
              </a:solidFill>
            </a:endParaRPr>
          </a:p>
        </p:txBody>
      </p:sp>
      <p:pic>
        <p:nvPicPr>
          <p:cNvPr id="3074" name="Picture 2" descr="图片">
            <a:extLst>
              <a:ext uri="{FF2B5EF4-FFF2-40B4-BE49-F238E27FC236}">
                <a16:creationId xmlns:a16="http://schemas.microsoft.com/office/drawing/2014/main" id="{2CB15110-4E48-9C16-2142-88830BE4D35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5" t="5263" r="2498" b="5028"/>
          <a:stretch/>
        </p:blipFill>
        <p:spPr bwMode="auto">
          <a:xfrm>
            <a:off x="1172341" y="1292399"/>
            <a:ext cx="5638080" cy="2747535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5D2FD3D-7F38-53B2-1292-B34EA8BDF87F}"/>
              </a:ext>
            </a:extLst>
          </p:cNvPr>
          <p:cNvSpPr txBox="1"/>
          <p:nvPr/>
        </p:nvSpPr>
        <p:spPr>
          <a:xfrm rot="16200000">
            <a:off x="-186345" y="2388562"/>
            <a:ext cx="22669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分子生物学中心法则</a:t>
            </a:r>
          </a:p>
        </p:txBody>
      </p:sp>
      <p:pic>
        <p:nvPicPr>
          <p:cNvPr id="5" name="Picture 4" descr="图片">
            <a:extLst>
              <a:ext uri="{FF2B5EF4-FFF2-40B4-BE49-F238E27FC236}">
                <a16:creationId xmlns:a16="http://schemas.microsoft.com/office/drawing/2014/main" id="{D51D7D7B-2DF5-D1A8-35B0-BDC40AFFE9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2" t="9592" r="3923" b="6777"/>
          <a:stretch/>
        </p:blipFill>
        <p:spPr bwMode="auto">
          <a:xfrm>
            <a:off x="1172341" y="4108300"/>
            <a:ext cx="5638080" cy="2097486"/>
          </a:xfrm>
          <a:prstGeom prst="rect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CEE9F6-C93E-5842-0675-2265D5C5EA58}"/>
                  </a:ext>
                </a:extLst>
              </p:cNvPr>
              <p:cNvSpPr txBox="1"/>
              <p:nvPr/>
            </p:nvSpPr>
            <p:spPr>
              <a:xfrm>
                <a:off x="7332110" y="1773265"/>
                <a:ext cx="2191907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lin-4 miRNA (1993)</a:t>
                </a:r>
              </a:p>
              <a:p>
                <a:r>
                  <a:rPr lang="en-US" altLang="zh-CN" dirty="0"/>
                  <a:t>let-7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⋮</m:t>
                      </m:r>
                    </m:oMath>
                  </m:oMathPara>
                </a14:m>
                <a:endParaRPr lang="en-US" altLang="zh-CN" dirty="0"/>
              </a:p>
              <a:p>
                <a:r>
                  <a:rPr lang="zh-CN" altLang="en-US" dirty="0"/>
                  <a:t>数千个</a:t>
                </a:r>
                <a:r>
                  <a:rPr lang="en-US" altLang="zh-CN" dirty="0"/>
                  <a:t>miRNA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42CEE9F6-C93E-5842-0675-2265D5C5EA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32110" y="1773265"/>
                <a:ext cx="2191907" cy="1200329"/>
              </a:xfrm>
              <a:prstGeom prst="rect">
                <a:avLst/>
              </a:prstGeom>
              <a:blipFill>
                <a:blip r:embed="rId5"/>
                <a:stretch>
                  <a:fillRect l="-2507" t="-2538" b="-71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080" name="Picture 8" descr="图片">
            <a:extLst>
              <a:ext uri="{FF2B5EF4-FFF2-40B4-BE49-F238E27FC236}">
                <a16:creationId xmlns:a16="http://schemas.microsoft.com/office/drawing/2014/main" id="{AC02F13D-EACE-1C11-3D41-AFBCDFEE1E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11696" y="255358"/>
            <a:ext cx="2453978" cy="24501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30468886-F145-E11B-4BA3-DF9796F0B9CF}"/>
              </a:ext>
            </a:extLst>
          </p:cNvPr>
          <p:cNvSpPr txBox="1"/>
          <p:nvPr/>
        </p:nvSpPr>
        <p:spPr>
          <a:xfrm rot="16200000">
            <a:off x="266504" y="4927360"/>
            <a:ext cx="1361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miRNA</a:t>
            </a:r>
            <a:r>
              <a:rPr lang="zh-CN" altLang="en-US" dirty="0"/>
              <a:t>发现</a:t>
            </a:r>
          </a:p>
        </p:txBody>
      </p:sp>
      <p:pic>
        <p:nvPicPr>
          <p:cNvPr id="3082" name="Picture 10" descr="Figure 2">
            <a:extLst>
              <a:ext uri="{FF2B5EF4-FFF2-40B4-BE49-F238E27FC236}">
                <a16:creationId xmlns:a16="http://schemas.microsoft.com/office/drawing/2014/main" id="{227D3418-F2EB-CD8E-2E20-30289836B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0017" y="4152530"/>
            <a:ext cx="4143157" cy="2228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箭头: 右弧形 10">
            <a:extLst>
              <a:ext uri="{FF2B5EF4-FFF2-40B4-BE49-F238E27FC236}">
                <a16:creationId xmlns:a16="http://schemas.microsoft.com/office/drawing/2014/main" id="{0C96A9BD-77D9-4845-C84F-ED5BE911867B}"/>
              </a:ext>
            </a:extLst>
          </p:cNvPr>
          <p:cNvSpPr/>
          <p:nvPr/>
        </p:nvSpPr>
        <p:spPr>
          <a:xfrm>
            <a:off x="9394687" y="2719182"/>
            <a:ext cx="633376" cy="1589177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箭头: 左 11">
            <a:extLst>
              <a:ext uri="{FF2B5EF4-FFF2-40B4-BE49-F238E27FC236}">
                <a16:creationId xmlns:a16="http://schemas.microsoft.com/office/drawing/2014/main" id="{AB726F49-CC78-FF82-EFA0-8AA474F3CCFD}"/>
              </a:ext>
            </a:extLst>
          </p:cNvPr>
          <p:cNvSpPr/>
          <p:nvPr/>
        </p:nvSpPr>
        <p:spPr>
          <a:xfrm>
            <a:off x="6832042" y="4886851"/>
            <a:ext cx="643456" cy="596616"/>
          </a:xfrm>
          <a:prstGeom prst="leftArrow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7600FDF9-762A-2BD8-2B05-0ED7F7C86A72}"/>
              </a:ext>
            </a:extLst>
          </p:cNvPr>
          <p:cNvCxnSpPr/>
          <p:nvPr/>
        </p:nvCxnSpPr>
        <p:spPr>
          <a:xfrm flipH="1">
            <a:off x="6626150" y="1971810"/>
            <a:ext cx="770625" cy="21807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C89F07E6-ADA1-4FA3-00F2-A426694B4E90}"/>
              </a:ext>
            </a:extLst>
          </p:cNvPr>
          <p:cNvCxnSpPr>
            <a:cxnSpLocks/>
          </p:cNvCxnSpPr>
          <p:nvPr/>
        </p:nvCxnSpPr>
        <p:spPr>
          <a:xfrm flipH="1">
            <a:off x="6626150" y="2311066"/>
            <a:ext cx="792246" cy="26346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926787F-11EB-CAAF-1ACC-4D50C2088E69}"/>
              </a:ext>
            </a:extLst>
          </p:cNvPr>
          <p:cNvSpPr txBox="1"/>
          <p:nvPr/>
        </p:nvSpPr>
        <p:spPr>
          <a:xfrm rot="17172194">
            <a:off x="6843859" y="3362618"/>
            <a:ext cx="9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还原论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0CBFCB4-772C-9F14-712B-712CE68F6428}"/>
              </a:ext>
            </a:extLst>
          </p:cNvPr>
          <p:cNvSpPr txBox="1"/>
          <p:nvPr/>
        </p:nvSpPr>
        <p:spPr>
          <a:xfrm rot="16200000">
            <a:off x="6652134" y="5736523"/>
            <a:ext cx="9187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系统论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6B62385C-DC63-55BD-CC20-44EA4EBE139D}"/>
              </a:ext>
            </a:extLst>
          </p:cNvPr>
          <p:cNvSpPr txBox="1"/>
          <p:nvPr/>
        </p:nvSpPr>
        <p:spPr>
          <a:xfrm>
            <a:off x="8031298" y="3338822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复杂高阶互作网络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7BE61C5E-5027-A823-6662-647E2C0EC3D0}"/>
              </a:ext>
            </a:extLst>
          </p:cNvPr>
          <p:cNvSpPr txBox="1"/>
          <p:nvPr/>
        </p:nvSpPr>
        <p:spPr>
          <a:xfrm>
            <a:off x="10136176" y="3060381"/>
            <a:ext cx="12898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PNAS</a:t>
            </a:r>
            <a:r>
              <a:rPr lang="zh-CN" altLang="en-US" dirty="0"/>
              <a:t>论文：</a:t>
            </a:r>
            <a:endParaRPr lang="en-US" altLang="zh-CN" dirty="0"/>
          </a:p>
          <a:p>
            <a:r>
              <a:rPr lang="zh-CN" altLang="en-US" dirty="0"/>
              <a:t>超网构建</a:t>
            </a:r>
          </a:p>
        </p:txBody>
      </p:sp>
    </p:spTree>
    <p:extLst>
      <p:ext uri="{BB962C8B-B14F-4D97-AF65-F5344CB8AC3E}">
        <p14:creationId xmlns:p14="http://schemas.microsoft.com/office/powerpoint/2010/main" val="1650237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516324C-12C0-8199-A127-3643B64842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7" y="448056"/>
            <a:ext cx="11036636" cy="640080"/>
          </a:xfrm>
        </p:spPr>
        <p:txBody>
          <a:bodyPr>
            <a:normAutofit/>
          </a:bodyPr>
          <a:lstStyle/>
          <a:p>
            <a:pPr algn="ctr"/>
            <a:r>
              <a:rPr lang="zh-CN" altLang="en-US" sz="3600" b="1" dirty="0">
                <a:solidFill>
                  <a:srgbClr val="002060"/>
                </a:solidFill>
              </a:rPr>
              <a:t>如何构建网络：一个学术界悬而未就的难题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9C4DAF-1F1F-885E-79A3-5CF30519DD25}"/>
              </a:ext>
            </a:extLst>
          </p:cNvPr>
          <p:cNvSpPr txBox="1"/>
          <p:nvPr/>
        </p:nvSpPr>
        <p:spPr>
          <a:xfrm>
            <a:off x="529357" y="1284469"/>
            <a:ext cx="2662701" cy="5012334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网络包含多个相互作用的因子；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因子之间的关系是非线性的；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相互关系是动态的、异构的、高阶的；</a:t>
            </a:r>
            <a:endParaRPr lang="en-US" altLang="zh-CN" sz="24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400" dirty="0"/>
              <a:t>没有通用模型能构建</a:t>
            </a:r>
            <a:r>
              <a:rPr lang="zh-CN" altLang="en-US" sz="2400" b="1" dirty="0"/>
              <a:t>高阶互作网</a:t>
            </a:r>
            <a:endParaRPr lang="en-US" altLang="zh-CN" sz="2400" b="1" dirty="0"/>
          </a:p>
        </p:txBody>
      </p:sp>
      <p:sp>
        <p:nvSpPr>
          <p:cNvPr id="5" name="Oval 2">
            <a:extLst>
              <a:ext uri="{FF2B5EF4-FFF2-40B4-BE49-F238E27FC236}">
                <a16:creationId xmlns:a16="http://schemas.microsoft.com/office/drawing/2014/main" id="{BE3353B3-D44E-05BE-775E-F4462D305A2C}"/>
              </a:ext>
            </a:extLst>
          </p:cNvPr>
          <p:cNvSpPr/>
          <p:nvPr/>
        </p:nvSpPr>
        <p:spPr>
          <a:xfrm>
            <a:off x="3273661" y="1752978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1">
            <a:extLst>
              <a:ext uri="{FF2B5EF4-FFF2-40B4-BE49-F238E27FC236}">
                <a16:creationId xmlns:a16="http://schemas.microsoft.com/office/drawing/2014/main" id="{74AE1936-A869-9CD6-BAA3-2CC3C3C71ADD}"/>
              </a:ext>
            </a:extLst>
          </p:cNvPr>
          <p:cNvSpPr txBox="1"/>
          <p:nvPr/>
        </p:nvSpPr>
        <p:spPr>
          <a:xfrm>
            <a:off x="3320517" y="2015333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Dad</a:t>
            </a:r>
          </a:p>
        </p:txBody>
      </p:sp>
      <p:sp>
        <p:nvSpPr>
          <p:cNvPr id="7" name="Oval 3">
            <a:extLst>
              <a:ext uri="{FF2B5EF4-FFF2-40B4-BE49-F238E27FC236}">
                <a16:creationId xmlns:a16="http://schemas.microsoft.com/office/drawing/2014/main" id="{AB4C7AB1-B772-6AFB-BDF1-67444A303952}"/>
              </a:ext>
            </a:extLst>
          </p:cNvPr>
          <p:cNvSpPr/>
          <p:nvPr/>
        </p:nvSpPr>
        <p:spPr>
          <a:xfrm>
            <a:off x="7390406" y="2610778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4">
            <a:extLst>
              <a:ext uri="{FF2B5EF4-FFF2-40B4-BE49-F238E27FC236}">
                <a16:creationId xmlns:a16="http://schemas.microsoft.com/office/drawing/2014/main" id="{26A13903-C4BB-E58A-A69C-86FCBE0AE3E9}"/>
              </a:ext>
            </a:extLst>
          </p:cNvPr>
          <p:cNvSpPr txBox="1"/>
          <p:nvPr/>
        </p:nvSpPr>
        <p:spPr>
          <a:xfrm>
            <a:off x="7460345" y="2858545"/>
            <a:ext cx="9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Dad</a:t>
            </a:r>
          </a:p>
        </p:txBody>
      </p:sp>
      <p:sp>
        <p:nvSpPr>
          <p:cNvPr id="9" name="Oval 5">
            <a:extLst>
              <a:ext uri="{FF2B5EF4-FFF2-40B4-BE49-F238E27FC236}">
                <a16:creationId xmlns:a16="http://schemas.microsoft.com/office/drawing/2014/main" id="{E939E3C6-3203-BDE6-5B4A-2A1C9CA8B77E}"/>
              </a:ext>
            </a:extLst>
          </p:cNvPr>
          <p:cNvSpPr/>
          <p:nvPr/>
        </p:nvSpPr>
        <p:spPr>
          <a:xfrm>
            <a:off x="5145869" y="4417274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6">
            <a:extLst>
              <a:ext uri="{FF2B5EF4-FFF2-40B4-BE49-F238E27FC236}">
                <a16:creationId xmlns:a16="http://schemas.microsoft.com/office/drawing/2014/main" id="{B2BC5C83-87A4-FAB4-F7C6-C5E7EF7BB1A1}"/>
              </a:ext>
            </a:extLst>
          </p:cNvPr>
          <p:cNvSpPr txBox="1"/>
          <p:nvPr/>
        </p:nvSpPr>
        <p:spPr>
          <a:xfrm>
            <a:off x="5212309" y="470530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Son</a:t>
            </a:r>
          </a:p>
        </p:txBody>
      </p:sp>
      <p:sp>
        <p:nvSpPr>
          <p:cNvPr id="11" name="Arrow: Right 7">
            <a:extLst>
              <a:ext uri="{FF2B5EF4-FFF2-40B4-BE49-F238E27FC236}">
                <a16:creationId xmlns:a16="http://schemas.microsoft.com/office/drawing/2014/main" id="{21A64E2B-D9F2-2444-B7B2-EB50B5019EDB}"/>
              </a:ext>
            </a:extLst>
          </p:cNvPr>
          <p:cNvSpPr/>
          <p:nvPr/>
        </p:nvSpPr>
        <p:spPr>
          <a:xfrm>
            <a:off x="4341198" y="2015333"/>
            <a:ext cx="2507704" cy="212292"/>
          </a:xfrm>
          <a:prstGeom prst="rightArrow">
            <a:avLst>
              <a:gd name="adj1" fmla="val 50000"/>
              <a:gd name="adj2" fmla="val 212017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Right 8">
            <a:extLst>
              <a:ext uri="{FF2B5EF4-FFF2-40B4-BE49-F238E27FC236}">
                <a16:creationId xmlns:a16="http://schemas.microsoft.com/office/drawing/2014/main" id="{FDBE101D-0237-B8D2-3A50-01E6B282D882}"/>
              </a:ext>
            </a:extLst>
          </p:cNvPr>
          <p:cNvSpPr/>
          <p:nvPr/>
        </p:nvSpPr>
        <p:spPr>
          <a:xfrm rot="10800000">
            <a:off x="4265010" y="2315534"/>
            <a:ext cx="2639144" cy="351684"/>
          </a:xfrm>
          <a:prstGeom prst="rightArrow">
            <a:avLst>
              <a:gd name="adj1" fmla="val 50000"/>
              <a:gd name="adj2" fmla="val 1573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Arrow: Right 9">
            <a:extLst>
              <a:ext uri="{FF2B5EF4-FFF2-40B4-BE49-F238E27FC236}">
                <a16:creationId xmlns:a16="http://schemas.microsoft.com/office/drawing/2014/main" id="{2870C296-733D-2B88-B62B-AD9CC96FCA2B}"/>
              </a:ext>
            </a:extLst>
          </p:cNvPr>
          <p:cNvSpPr/>
          <p:nvPr/>
        </p:nvSpPr>
        <p:spPr>
          <a:xfrm rot="3180505">
            <a:off x="3639816" y="3455724"/>
            <a:ext cx="2169056" cy="233569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Right 10">
            <a:extLst>
              <a:ext uri="{FF2B5EF4-FFF2-40B4-BE49-F238E27FC236}">
                <a16:creationId xmlns:a16="http://schemas.microsoft.com/office/drawing/2014/main" id="{E73352A8-984E-2ADF-7FBB-E3999B71C69B}"/>
              </a:ext>
            </a:extLst>
          </p:cNvPr>
          <p:cNvSpPr/>
          <p:nvPr/>
        </p:nvSpPr>
        <p:spPr>
          <a:xfrm rot="7551621">
            <a:off x="5254664" y="3347931"/>
            <a:ext cx="2250025" cy="360683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Right 11">
            <a:extLst>
              <a:ext uri="{FF2B5EF4-FFF2-40B4-BE49-F238E27FC236}">
                <a16:creationId xmlns:a16="http://schemas.microsoft.com/office/drawing/2014/main" id="{F3E1D528-0CD5-0C26-870C-C1611C9D608C}"/>
              </a:ext>
            </a:extLst>
          </p:cNvPr>
          <p:cNvSpPr/>
          <p:nvPr/>
        </p:nvSpPr>
        <p:spPr>
          <a:xfrm rot="18282411">
            <a:off x="5527846" y="3469808"/>
            <a:ext cx="2260476" cy="390415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Arrow: Right 12">
            <a:extLst>
              <a:ext uri="{FF2B5EF4-FFF2-40B4-BE49-F238E27FC236}">
                <a16:creationId xmlns:a16="http://schemas.microsoft.com/office/drawing/2014/main" id="{376E714A-8C1A-5633-6A18-17A43DDB27CA}"/>
              </a:ext>
            </a:extLst>
          </p:cNvPr>
          <p:cNvSpPr/>
          <p:nvPr/>
        </p:nvSpPr>
        <p:spPr>
          <a:xfrm rot="13957516">
            <a:off x="3385166" y="3657627"/>
            <a:ext cx="2253108" cy="185191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3333FF"/>
          </a:solidFill>
          <a:ln>
            <a:solidFill>
              <a:srgbClr val="3333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17" name="TextBox 14">
            <a:extLst>
              <a:ext uri="{FF2B5EF4-FFF2-40B4-BE49-F238E27FC236}">
                <a16:creationId xmlns:a16="http://schemas.microsoft.com/office/drawing/2014/main" id="{F3B8DDEA-1CDB-55F9-FB22-7FF5E4ECDD47}"/>
              </a:ext>
            </a:extLst>
          </p:cNvPr>
          <p:cNvSpPr txBox="1"/>
          <p:nvPr/>
        </p:nvSpPr>
        <p:spPr>
          <a:xfrm>
            <a:off x="4910283" y="1432614"/>
            <a:ext cx="149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对偶互作</a:t>
            </a:r>
            <a:endParaRPr lang="en-US" sz="2400" b="1" dirty="0"/>
          </a:p>
        </p:txBody>
      </p:sp>
      <p:sp>
        <p:nvSpPr>
          <p:cNvPr id="18" name="Oval 2">
            <a:extLst>
              <a:ext uri="{FF2B5EF4-FFF2-40B4-BE49-F238E27FC236}">
                <a16:creationId xmlns:a16="http://schemas.microsoft.com/office/drawing/2014/main" id="{D09A59C2-3BEB-A234-1A11-1729C3682464}"/>
              </a:ext>
            </a:extLst>
          </p:cNvPr>
          <p:cNvSpPr/>
          <p:nvPr/>
        </p:nvSpPr>
        <p:spPr>
          <a:xfrm>
            <a:off x="6875462" y="1707767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">
            <a:extLst>
              <a:ext uri="{FF2B5EF4-FFF2-40B4-BE49-F238E27FC236}">
                <a16:creationId xmlns:a16="http://schemas.microsoft.com/office/drawing/2014/main" id="{78A47F20-9235-B0AB-CBC3-412D7A81CE77}"/>
              </a:ext>
            </a:extLst>
          </p:cNvPr>
          <p:cNvSpPr txBox="1"/>
          <p:nvPr/>
        </p:nvSpPr>
        <p:spPr>
          <a:xfrm>
            <a:off x="6897202" y="1951720"/>
            <a:ext cx="9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 Black" panose="020B0A04020102020204" pitchFamily="34" charset="0"/>
              </a:rPr>
              <a:t>Mom</a:t>
            </a:r>
            <a:endParaRPr lang="en-US" sz="2400" dirty="0">
              <a:latin typeface="Arial Black" panose="020B0A04020102020204" pitchFamily="34" charset="0"/>
            </a:endParaRPr>
          </a:p>
        </p:txBody>
      </p:sp>
      <p:sp>
        <p:nvSpPr>
          <p:cNvPr id="20" name="Oval 3">
            <a:extLst>
              <a:ext uri="{FF2B5EF4-FFF2-40B4-BE49-F238E27FC236}">
                <a16:creationId xmlns:a16="http://schemas.microsoft.com/office/drawing/2014/main" id="{A5D0F633-E64B-EEA7-6E47-3E70999549BD}"/>
              </a:ext>
            </a:extLst>
          </p:cNvPr>
          <p:cNvSpPr/>
          <p:nvPr/>
        </p:nvSpPr>
        <p:spPr>
          <a:xfrm>
            <a:off x="10798892" y="2455460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4">
            <a:extLst>
              <a:ext uri="{FF2B5EF4-FFF2-40B4-BE49-F238E27FC236}">
                <a16:creationId xmlns:a16="http://schemas.microsoft.com/office/drawing/2014/main" id="{B634B2B4-142B-0178-E54A-AEE5E78EFF2C}"/>
              </a:ext>
            </a:extLst>
          </p:cNvPr>
          <p:cNvSpPr txBox="1"/>
          <p:nvPr/>
        </p:nvSpPr>
        <p:spPr>
          <a:xfrm>
            <a:off x="10845748" y="2717815"/>
            <a:ext cx="9864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Mom</a:t>
            </a:r>
          </a:p>
        </p:txBody>
      </p:sp>
      <p:sp>
        <p:nvSpPr>
          <p:cNvPr id="22" name="Oval 5">
            <a:extLst>
              <a:ext uri="{FF2B5EF4-FFF2-40B4-BE49-F238E27FC236}">
                <a16:creationId xmlns:a16="http://schemas.microsoft.com/office/drawing/2014/main" id="{6D2FB160-5782-77B1-4910-14B0799947B5}"/>
              </a:ext>
            </a:extLst>
          </p:cNvPr>
          <p:cNvSpPr/>
          <p:nvPr/>
        </p:nvSpPr>
        <p:spPr>
          <a:xfrm>
            <a:off x="8998692" y="5115754"/>
            <a:ext cx="961256" cy="1008112"/>
          </a:xfrm>
          <a:prstGeom prst="ellipse">
            <a:avLst/>
          </a:prstGeom>
          <a:solidFill>
            <a:srgbClr val="92D050"/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6">
            <a:extLst>
              <a:ext uri="{FF2B5EF4-FFF2-40B4-BE49-F238E27FC236}">
                <a16:creationId xmlns:a16="http://schemas.microsoft.com/office/drawing/2014/main" id="{C8892F76-0CBD-DDA8-938F-8D3995198FE2}"/>
              </a:ext>
            </a:extLst>
          </p:cNvPr>
          <p:cNvSpPr txBox="1"/>
          <p:nvPr/>
        </p:nvSpPr>
        <p:spPr>
          <a:xfrm>
            <a:off x="9065132" y="5403786"/>
            <a:ext cx="91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 Black" panose="020B0A04020102020204" pitchFamily="34" charset="0"/>
              </a:rPr>
              <a:t>Son</a:t>
            </a:r>
          </a:p>
        </p:txBody>
      </p:sp>
      <p:sp>
        <p:nvSpPr>
          <p:cNvPr id="24" name="Arrow: Right 7">
            <a:extLst>
              <a:ext uri="{FF2B5EF4-FFF2-40B4-BE49-F238E27FC236}">
                <a16:creationId xmlns:a16="http://schemas.microsoft.com/office/drawing/2014/main" id="{72AFD59E-19ED-6575-0C60-56C537FF39FF}"/>
              </a:ext>
            </a:extLst>
          </p:cNvPr>
          <p:cNvSpPr/>
          <p:nvPr/>
        </p:nvSpPr>
        <p:spPr>
          <a:xfrm>
            <a:off x="8307044" y="2458826"/>
            <a:ext cx="2548001" cy="461665"/>
          </a:xfrm>
          <a:prstGeom prst="rightArrow">
            <a:avLst>
              <a:gd name="adj1" fmla="val 50000"/>
              <a:gd name="adj2" fmla="val 146601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Arrow: Right 8">
            <a:extLst>
              <a:ext uri="{FF2B5EF4-FFF2-40B4-BE49-F238E27FC236}">
                <a16:creationId xmlns:a16="http://schemas.microsoft.com/office/drawing/2014/main" id="{02280544-8C5E-D08E-1964-658B10CE38E8}"/>
              </a:ext>
            </a:extLst>
          </p:cNvPr>
          <p:cNvSpPr/>
          <p:nvPr/>
        </p:nvSpPr>
        <p:spPr>
          <a:xfrm rot="10800000">
            <a:off x="8316122" y="2849178"/>
            <a:ext cx="2428210" cy="434257"/>
          </a:xfrm>
          <a:prstGeom prst="rightArrow">
            <a:avLst>
              <a:gd name="adj1" fmla="val 50000"/>
              <a:gd name="adj2" fmla="val 15734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9">
            <a:extLst>
              <a:ext uri="{FF2B5EF4-FFF2-40B4-BE49-F238E27FC236}">
                <a16:creationId xmlns:a16="http://schemas.microsoft.com/office/drawing/2014/main" id="{B6BB8F51-6B00-59B1-9DE4-0F561900B0C8}"/>
              </a:ext>
            </a:extLst>
          </p:cNvPr>
          <p:cNvSpPr/>
          <p:nvPr/>
        </p:nvSpPr>
        <p:spPr>
          <a:xfrm rot="3180505">
            <a:off x="7492639" y="4154204"/>
            <a:ext cx="2169056" cy="233569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10">
            <a:extLst>
              <a:ext uri="{FF2B5EF4-FFF2-40B4-BE49-F238E27FC236}">
                <a16:creationId xmlns:a16="http://schemas.microsoft.com/office/drawing/2014/main" id="{CB9230BA-1176-3F90-5BD8-05948CE2C62C}"/>
              </a:ext>
            </a:extLst>
          </p:cNvPr>
          <p:cNvSpPr/>
          <p:nvPr/>
        </p:nvSpPr>
        <p:spPr>
          <a:xfrm rot="7551621">
            <a:off x="9282809" y="4063243"/>
            <a:ext cx="2125320" cy="393171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11">
            <a:extLst>
              <a:ext uri="{FF2B5EF4-FFF2-40B4-BE49-F238E27FC236}">
                <a16:creationId xmlns:a16="http://schemas.microsoft.com/office/drawing/2014/main" id="{31587416-9F31-95A8-98F5-1F5FEDE9B72A}"/>
              </a:ext>
            </a:extLst>
          </p:cNvPr>
          <p:cNvSpPr/>
          <p:nvPr/>
        </p:nvSpPr>
        <p:spPr>
          <a:xfrm rot="18282411">
            <a:off x="9513429" y="4301357"/>
            <a:ext cx="2280588" cy="363822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Arrow: Right 12">
            <a:extLst>
              <a:ext uri="{FF2B5EF4-FFF2-40B4-BE49-F238E27FC236}">
                <a16:creationId xmlns:a16="http://schemas.microsoft.com/office/drawing/2014/main" id="{D7233D71-9A07-DBCD-B096-593F40ED6221}"/>
              </a:ext>
            </a:extLst>
          </p:cNvPr>
          <p:cNvSpPr/>
          <p:nvPr/>
        </p:nvSpPr>
        <p:spPr>
          <a:xfrm rot="13957516">
            <a:off x="7237989" y="4356107"/>
            <a:ext cx="2253108" cy="185191"/>
          </a:xfrm>
          <a:prstGeom prst="rightArrow">
            <a:avLst>
              <a:gd name="adj1" fmla="val 50000"/>
              <a:gd name="adj2" fmla="val 160963"/>
            </a:avLst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3333FF"/>
              </a:solidFill>
            </a:endParaRPr>
          </a:p>
        </p:txBody>
      </p:sp>
      <p:sp>
        <p:nvSpPr>
          <p:cNvPr id="30" name="Arrow: Right 16">
            <a:extLst>
              <a:ext uri="{FF2B5EF4-FFF2-40B4-BE49-F238E27FC236}">
                <a16:creationId xmlns:a16="http://schemas.microsoft.com/office/drawing/2014/main" id="{9F6957F3-E359-BCE4-632B-6C3595350111}"/>
              </a:ext>
            </a:extLst>
          </p:cNvPr>
          <p:cNvSpPr/>
          <p:nvPr/>
        </p:nvSpPr>
        <p:spPr>
          <a:xfrm rot="9376871" flipV="1">
            <a:off x="8369824" y="3831539"/>
            <a:ext cx="2703784" cy="225287"/>
          </a:xfrm>
          <a:prstGeom prst="rightArrow">
            <a:avLst>
              <a:gd name="adj1" fmla="val 50000"/>
              <a:gd name="adj2" fmla="val 3165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18">
            <a:extLst>
              <a:ext uri="{FF2B5EF4-FFF2-40B4-BE49-F238E27FC236}">
                <a16:creationId xmlns:a16="http://schemas.microsoft.com/office/drawing/2014/main" id="{DC9DF874-70B1-7A2F-E5C2-63CF72F4B48E}"/>
              </a:ext>
            </a:extLst>
          </p:cNvPr>
          <p:cNvSpPr/>
          <p:nvPr/>
        </p:nvSpPr>
        <p:spPr>
          <a:xfrm rot="20164762" flipV="1">
            <a:off x="8410220" y="3566457"/>
            <a:ext cx="2455191" cy="237155"/>
          </a:xfrm>
          <a:prstGeom prst="rightArrow">
            <a:avLst>
              <a:gd name="adj1" fmla="val 50000"/>
              <a:gd name="adj2" fmla="val 316593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14">
            <a:extLst>
              <a:ext uri="{FF2B5EF4-FFF2-40B4-BE49-F238E27FC236}">
                <a16:creationId xmlns:a16="http://schemas.microsoft.com/office/drawing/2014/main" id="{6C8B522A-CD8A-23E7-7995-9CC36C49E98E}"/>
              </a:ext>
            </a:extLst>
          </p:cNvPr>
          <p:cNvSpPr txBox="1"/>
          <p:nvPr/>
        </p:nvSpPr>
        <p:spPr>
          <a:xfrm>
            <a:off x="8797273" y="1913378"/>
            <a:ext cx="14948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高阶互作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9047487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9B3928C1-5B54-43F9-F33C-0D93264B9A78}"/>
              </a:ext>
            </a:extLst>
          </p:cNvPr>
          <p:cNvSpPr txBox="1">
            <a:spLocks/>
          </p:cNvSpPr>
          <p:nvPr/>
        </p:nvSpPr>
        <p:spPr>
          <a:xfrm>
            <a:off x="574659" y="1780313"/>
            <a:ext cx="11042682" cy="182591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</a:rPr>
              <a:t>我们发明了一个广义统计物理学模型</a:t>
            </a:r>
            <a:endParaRPr lang="en-US" altLang="zh-CN" b="1" dirty="0">
              <a:solidFill>
                <a:srgbClr val="00206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b="1" dirty="0">
                <a:solidFill>
                  <a:srgbClr val="002060"/>
                </a:solidFill>
              </a:rPr>
              <a:t>用于构建对偶互作网</a:t>
            </a:r>
          </a:p>
        </p:txBody>
      </p:sp>
    </p:spTree>
    <p:extLst>
      <p:ext uri="{BB962C8B-B14F-4D97-AF65-F5344CB8AC3E}">
        <p14:creationId xmlns:p14="http://schemas.microsoft.com/office/powerpoint/2010/main" val="21335238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56526C0-3B87-663C-87DE-F5BDF4B80C8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1461" y="863677"/>
            <a:ext cx="3107033" cy="2854713"/>
          </a:xfrm>
          <a:prstGeom prst="rect">
            <a:avLst/>
          </a:prstGeom>
          <a:noFill/>
          <a:ln>
            <a:solidFill>
              <a:srgbClr val="0000FF"/>
            </a:solidFill>
          </a:ln>
        </p:spPr>
      </p:pic>
      <p:pic>
        <p:nvPicPr>
          <p:cNvPr id="7" name="Picture 6" descr="Why Big Data matters - RESTART">
            <a:extLst>
              <a:ext uri="{FF2B5EF4-FFF2-40B4-BE49-F238E27FC236}">
                <a16:creationId xmlns:a16="http://schemas.microsoft.com/office/drawing/2014/main" id="{FA31CAA3-5FD4-AC9E-0FE2-9B9BE9BC96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3824" y="4188460"/>
            <a:ext cx="3442308" cy="24763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20229146-FD2F-4D48-FF74-6C5B7C6AFED4}"/>
              </a:ext>
            </a:extLst>
          </p:cNvPr>
          <p:cNvSpPr/>
          <p:nvPr/>
        </p:nvSpPr>
        <p:spPr>
          <a:xfrm rot="5400000">
            <a:off x="2702537" y="3774965"/>
            <a:ext cx="513261" cy="400111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F808C1-7535-6093-D653-D722337FBC22}"/>
              </a:ext>
            </a:extLst>
          </p:cNvPr>
          <p:cNvSpPr txBox="1"/>
          <p:nvPr/>
        </p:nvSpPr>
        <p:spPr>
          <a:xfrm>
            <a:off x="5176701" y="5669990"/>
            <a:ext cx="657606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Informative, dynamic, omnidirectional, and personalized networks (</a:t>
            </a:r>
            <a:r>
              <a:rPr lang="en-US" sz="2400" b="1" dirty="0" err="1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idopNetworks</a:t>
            </a:r>
            <a:r>
              <a:rPr lang="ja-JP" altLang="en-US" sz="2400" b="1" dirty="0">
                <a:solidFill>
                  <a:srgbClr val="00B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爱豆网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FBF034-A8FB-A0EE-013B-504AF9F96EA6}"/>
              </a:ext>
            </a:extLst>
          </p:cNvPr>
          <p:cNvSpPr txBox="1"/>
          <p:nvPr/>
        </p:nvSpPr>
        <p:spPr>
          <a:xfrm rot="16200000">
            <a:off x="-1755369" y="3746428"/>
            <a:ext cx="521713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啥</a:t>
            </a:r>
            <a:r>
              <a:rPr lang="en-US" altLang="ja-JP" sz="2000" b="1" dirty="0">
                <a:latin typeface="Arial" panose="020B0604020202020204" pitchFamily="34" charset="0"/>
                <a:cs typeface="Arial" panose="020B0604020202020204" pitchFamily="34" charset="0"/>
              </a:rPr>
              <a:t>? </a:t>
            </a:r>
            <a:r>
              <a: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动物世界里的博奕竟然能主宰大数据</a:t>
            </a:r>
            <a:r>
              <a:rPr lang="zh-CN" altLang="en-US" sz="2000" b="1" dirty="0"/>
              <a:t>？</a:t>
            </a:r>
            <a:endParaRPr lang="en-US" sz="2000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19DFC28-8D0F-0B74-716E-EAD281E1F8E2}"/>
              </a:ext>
            </a:extLst>
          </p:cNvPr>
          <p:cNvSpPr txBox="1"/>
          <p:nvPr/>
        </p:nvSpPr>
        <p:spPr>
          <a:xfrm>
            <a:off x="4923645" y="473068"/>
            <a:ext cx="69387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solidFill>
                  <a:srgbClr val="002060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A generalized statistical physics model </a:t>
            </a:r>
            <a:endParaRPr lang="en-US" sz="2800" b="1" dirty="0">
              <a:solidFill>
                <a:srgbClr val="002060"/>
              </a:solidFill>
              <a:latin typeface="Arial" panose="020B0604020202020204" pitchFamily="34" charset="0"/>
              <a:ea typeface="DengXian Light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DB357194-E5E6-CAA4-BB53-C17ED67697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14" t="10568" r="53844" b="1108"/>
          <a:stretch/>
        </p:blipFill>
        <p:spPr bwMode="auto">
          <a:xfrm>
            <a:off x="243282" y="136970"/>
            <a:ext cx="1383717" cy="1453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4" descr="Diagram">
            <a:extLst>
              <a:ext uri="{FF2B5EF4-FFF2-40B4-BE49-F238E27FC236}">
                <a16:creationId xmlns:a16="http://schemas.microsoft.com/office/drawing/2014/main" id="{7CAD1D8F-C6AE-AD81-067D-BDD2E25F31C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525"/>
          <a:stretch/>
        </p:blipFill>
        <p:spPr>
          <a:xfrm>
            <a:off x="5294043" y="2998864"/>
            <a:ext cx="6576064" cy="2427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F379064-409D-F0ED-5D8A-26AD90FAB8C0}"/>
              </a:ext>
            </a:extLst>
          </p:cNvPr>
          <p:cNvSpPr txBox="1"/>
          <p:nvPr/>
        </p:nvSpPr>
        <p:spPr>
          <a:xfrm>
            <a:off x="2628800" y="473068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进化博弈论</a:t>
            </a:r>
            <a:endParaRPr lang="en-US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4C25D6-6E90-C124-FF4B-ACEC694C7C3D}"/>
              </a:ext>
            </a:extLst>
          </p:cNvPr>
          <p:cNvSpPr/>
          <p:nvPr/>
        </p:nvSpPr>
        <p:spPr>
          <a:xfrm rot="16200000">
            <a:off x="4202425" y="2986865"/>
            <a:ext cx="1579592" cy="368963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5">
            <a:extLst>
              <a:ext uri="{FF2B5EF4-FFF2-40B4-BE49-F238E27FC236}">
                <a16:creationId xmlns:a16="http://schemas.microsoft.com/office/drawing/2014/main" id="{CFFF8ABB-D53B-2F7F-48FD-45B240916BB0}"/>
              </a:ext>
            </a:extLst>
          </p:cNvPr>
          <p:cNvSpPr txBox="1"/>
          <p:nvPr/>
        </p:nvSpPr>
        <p:spPr>
          <a:xfrm>
            <a:off x="4923645" y="1261372"/>
            <a:ext cx="6388520" cy="107721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txBody>
          <a:bodyPr wrap="square">
            <a:spAutoFit/>
          </a:bodyPr>
          <a:lstStyle/>
          <a:p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dx/</a:t>
            </a:r>
            <a:r>
              <a:rPr lang="en-US" altLang="zh-CN" sz="3200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dS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= Q</a:t>
            </a:r>
            <a:r>
              <a:rPr lang="en-US" altLang="zh-CN" sz="3200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x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      +       Q</a:t>
            </a:r>
            <a:r>
              <a:rPr lang="en-US" altLang="zh-CN" sz="3200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1←2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endParaRPr lang="en-US" altLang="zh-CN" sz="3200" i="1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  <a:p>
            <a:r>
              <a:rPr lang="en-US" altLang="zh-CN" sz="3200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dy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sz="3200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dS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sz="3200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      +       Q</a:t>
            </a:r>
            <a:r>
              <a:rPr lang="en-US" altLang="zh-CN" sz="3200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2←1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sz="3200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sz="32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sz="3200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92A6724-1F28-706A-97D9-D13E6773A448}"/>
              </a:ext>
            </a:extLst>
          </p:cNvPr>
          <p:cNvSpPr txBox="1"/>
          <p:nvPr/>
        </p:nvSpPr>
        <p:spPr>
          <a:xfrm>
            <a:off x="5850187" y="2443319"/>
            <a:ext cx="5902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自身策略：独立效应                         对手策略：依赖效应</a:t>
            </a:r>
          </a:p>
        </p:txBody>
      </p:sp>
      <p:sp>
        <p:nvSpPr>
          <p:cNvPr id="4" name="Arrow: Right 7">
            <a:extLst>
              <a:ext uri="{FF2B5EF4-FFF2-40B4-BE49-F238E27FC236}">
                <a16:creationId xmlns:a16="http://schemas.microsoft.com/office/drawing/2014/main" id="{4B4127E0-2FBD-68F5-4E19-ECBA397A48E5}"/>
              </a:ext>
            </a:extLst>
          </p:cNvPr>
          <p:cNvSpPr/>
          <p:nvPr/>
        </p:nvSpPr>
        <p:spPr>
          <a:xfrm rot="5400000">
            <a:off x="8309546" y="2540344"/>
            <a:ext cx="647597" cy="417992"/>
          </a:xfrm>
          <a:prstGeom prst="right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E1D09552-B2DB-42AB-82E1-A8DCE3434C1F}"/>
              </a:ext>
            </a:extLst>
          </p:cNvPr>
          <p:cNvSpPr/>
          <p:nvPr/>
        </p:nvSpPr>
        <p:spPr>
          <a:xfrm>
            <a:off x="3035431" y="3761349"/>
            <a:ext cx="1979629" cy="199793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n>
                <a:solidFill>
                  <a:schemeClr val="accent4"/>
                </a:solidFill>
              </a:ln>
              <a:solidFill>
                <a:srgbClr val="FF9B4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329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3BDEAF05-B090-7B08-41B1-7AB99FD46DA5}"/>
              </a:ext>
            </a:extLst>
          </p:cNvPr>
          <p:cNvSpPr txBox="1"/>
          <p:nvPr/>
        </p:nvSpPr>
        <p:spPr>
          <a:xfrm>
            <a:off x="887646" y="1015012"/>
            <a:ext cx="47734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LV equation                                 </a:t>
            </a:r>
            <a:r>
              <a:rPr lang="en-US" altLang="zh-CN" b="1" dirty="0" err="1">
                <a:solidFill>
                  <a:schemeClr val="tx2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qdMODE</a:t>
            </a:r>
            <a:r>
              <a:rPr lang="en-US" altLang="zh-CN" b="1" dirty="0">
                <a:solidFill>
                  <a:schemeClr val="tx2"/>
                </a:solidFill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                                                   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8C76EA-AD4D-0A7C-48EC-D57396162F23}"/>
              </a:ext>
            </a:extLst>
          </p:cNvPr>
          <p:cNvSpPr txBox="1"/>
          <p:nvPr/>
        </p:nvSpPr>
        <p:spPr>
          <a:xfrm>
            <a:off x="4224739" y="1684431"/>
            <a:ext cx="331236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dx/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dS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1←2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 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dy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/</a:t>
            </a:r>
            <a:r>
              <a:rPr lang="en-US" altLang="zh-CN" i="1" dirty="0" err="1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dS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=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y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 + Q</a:t>
            </a:r>
            <a:r>
              <a:rPr lang="en-US" altLang="zh-CN" baseline="-25000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2←1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x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(</a:t>
            </a:r>
            <a:r>
              <a:rPr lang="en-US" altLang="zh-CN" i="1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S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</a:rPr>
              <a:t>)</a:t>
            </a:r>
            <a:r>
              <a:rPr lang="en-US" altLang="zh-CN" dirty="0">
                <a:latin typeface="Times New Roman" panose="02020603050405020304" pitchFamily="18" charset="0"/>
                <a:ea typeface="Arial Unicode MS" panose="020B0604020202020204" charset="-122"/>
                <a:cs typeface="Times New Roman" panose="02020603050405020304" pitchFamily="18" charset="0"/>
                <a:sym typeface="+mn-ea"/>
              </a:rPr>
              <a:t>)</a:t>
            </a:r>
            <a:endParaRPr lang="en-US" altLang="zh-CN" dirty="0">
              <a:latin typeface="Times New Roman" panose="02020603050405020304" pitchFamily="18" charset="0"/>
              <a:ea typeface="Arial Unicode MS" panose="020B0604020202020204" charset="-122"/>
              <a:cs typeface="Times New Roman" panose="02020603050405020304" pitchFamily="18" charset="0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7D102D-F458-5B09-85FA-5BC0B2E8A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589" y="2553127"/>
            <a:ext cx="3545169" cy="350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BF2EA8-2597-79D2-F27A-6251F6EE322E}"/>
              </a:ext>
            </a:extLst>
          </p:cNvPr>
          <p:cNvSpPr txBox="1"/>
          <p:nvPr/>
        </p:nvSpPr>
        <p:spPr>
          <a:xfrm>
            <a:off x="893249" y="6195322"/>
            <a:ext cx="238110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0000"/>
                </a:solidFill>
                <a:latin typeface="Arial" panose="020B0604020202020204" pitchFamily="34" charset="0"/>
              </a:rPr>
              <a:t>Phase-space plot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ED7C4C9-A557-EE21-EFC9-9643255E6F7E}"/>
              </a:ext>
            </a:extLst>
          </p:cNvPr>
          <p:cNvSpPr txBox="1"/>
          <p:nvPr/>
        </p:nvSpPr>
        <p:spPr>
          <a:xfrm>
            <a:off x="9992638" y="2968916"/>
            <a:ext cx="1927388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1F1F1F"/>
                </a:solidFill>
                <a:latin typeface="ElsevierGulliver"/>
              </a:rPr>
              <a:t>We prove </a:t>
            </a:r>
          </a:p>
          <a:p>
            <a:r>
              <a:rPr lang="en-US" dirty="0">
                <a:solidFill>
                  <a:srgbClr val="1F1F1F"/>
                </a:solidFill>
                <a:latin typeface="ElsevierGulliver"/>
                <a:hlinkClick r:id="rId3" tooltip="Learn more about asymptotic properties from ScienceDirect's AI-generated Topic Pages"/>
              </a:rPr>
              <a:t>asymptotic properties</a:t>
            </a:r>
            <a:r>
              <a:rPr lang="en-US" dirty="0">
                <a:solidFill>
                  <a:srgbClr val="1F1F1F"/>
                </a:solidFill>
                <a:latin typeface="ElsevierGulliver"/>
              </a:rPr>
              <a:t> of these systems and show that there exist populations for which the proportion of the population varies cyclically as a function of total logarithmic population size.</a:t>
            </a: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01F758A-4269-85C5-3841-E5C99A6B39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4739" y="2533881"/>
            <a:ext cx="5654884" cy="4191192"/>
          </a:xfrm>
          <a:prstGeom prst="rect">
            <a:avLst/>
          </a:prstGeom>
        </p:spPr>
      </p:pic>
      <p:pic>
        <p:nvPicPr>
          <p:cNvPr id="2" name="Picture 14" descr="Thinking Face">
            <a:extLst>
              <a:ext uri="{FF2B5EF4-FFF2-40B4-BE49-F238E27FC236}">
                <a16:creationId xmlns:a16="http://schemas.microsoft.com/office/drawing/2014/main" id="{AF99FAE0-0633-0417-9246-1DB90A8B47C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0445" r="17195"/>
          <a:stretch>
            <a:fillRect/>
          </a:stretch>
        </p:blipFill>
        <p:spPr>
          <a:xfrm>
            <a:off x="7253676" y="969268"/>
            <a:ext cx="990644" cy="136589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679A8A4-4EAE-32F5-4BC1-FFBF57B478CC}"/>
              </a:ext>
            </a:extLst>
          </p:cNvPr>
          <p:cNvSpPr txBox="1"/>
          <p:nvPr/>
        </p:nvSpPr>
        <p:spPr>
          <a:xfrm>
            <a:off x="8244320" y="2051025"/>
            <a:ext cx="11271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Chris Griffin</a:t>
            </a:r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54F32A8-3A9D-E0A6-A631-7FD70B7CCB16}"/>
              </a:ext>
            </a:extLst>
          </p:cNvPr>
          <p:cNvSpPr txBox="1"/>
          <p:nvPr/>
        </p:nvSpPr>
        <p:spPr>
          <a:xfrm>
            <a:off x="887646" y="195765"/>
            <a:ext cx="1035396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400" b="1" dirty="0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Quasi-dynamic Replicator: A Generalized </a:t>
            </a:r>
            <a:r>
              <a:rPr lang="en-US" altLang="zh-CN" sz="2400" b="1" dirty="0" err="1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Lotka</a:t>
            </a:r>
            <a:r>
              <a:rPr lang="en-US" altLang="zh-CN" sz="2400" b="1" dirty="0">
                <a:latin typeface="Arial" panose="020B0604020202020204" pitchFamily="34" charset="0"/>
                <a:ea typeface="Arial Unicode MS" panose="020B0604020202020204" charset="-122"/>
                <a:cs typeface="Arial" panose="020B0604020202020204" pitchFamily="34" charset="0"/>
              </a:rPr>
              <a:t>-Volterra (LV) Equation</a:t>
            </a:r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BBD5EDB1-BACE-F764-B30D-E3314E6F87F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091"/>
          <a:stretch/>
        </p:blipFill>
        <p:spPr bwMode="auto">
          <a:xfrm>
            <a:off x="991788" y="1599012"/>
            <a:ext cx="1028327" cy="3693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71CBEF36-AE88-BBC4-6FD6-4D6DFABB2E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91"/>
          <a:stretch/>
        </p:blipFill>
        <p:spPr bwMode="auto">
          <a:xfrm>
            <a:off x="991789" y="2051025"/>
            <a:ext cx="1028327" cy="369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7A3C2C8-4EC2-8395-CD3E-79F98A1663F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62249" b="2582"/>
          <a:stretch/>
        </p:blipFill>
        <p:spPr>
          <a:xfrm>
            <a:off x="2324866" y="975803"/>
            <a:ext cx="1371600" cy="1577324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1A97C93-BCFE-4D5D-2D95-F0A1E39BC4B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23434" y="657430"/>
            <a:ext cx="1687977" cy="2283590"/>
          </a:xfrm>
          <a:prstGeom prst="rect">
            <a:avLst/>
          </a:prstGeom>
          <a:noFill/>
          <a:ln w="9525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065051060"/>
      </p:ext>
    </p:extLst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A95D9E0E-9380-A754-762F-4DE01E46CDC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26" r="16006" b="45243"/>
          <a:stretch/>
        </p:blipFill>
        <p:spPr>
          <a:xfrm>
            <a:off x="246580" y="243338"/>
            <a:ext cx="9339209" cy="2053302"/>
          </a:xfrm>
          <a:prstGeom prst="rect">
            <a:avLst/>
          </a:prstGeom>
        </p:spPr>
      </p:pic>
      <p:pic>
        <p:nvPicPr>
          <p:cNvPr id="5" name="图片 8">
            <a:extLst>
              <a:ext uri="{FF2B5EF4-FFF2-40B4-BE49-F238E27FC236}">
                <a16:creationId xmlns:a16="http://schemas.microsoft.com/office/drawing/2014/main" id="{E1823C88-6E10-7D71-24F5-1E04281258E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5441" t="10391" r="6117" b="989"/>
          <a:stretch>
            <a:fillRect/>
          </a:stretch>
        </p:blipFill>
        <p:spPr>
          <a:xfrm>
            <a:off x="9808263" y="149758"/>
            <a:ext cx="1862793" cy="2277776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" name="图片 102">
            <a:extLst>
              <a:ext uri="{FF2B5EF4-FFF2-40B4-BE49-F238E27FC236}">
                <a16:creationId xmlns:a16="http://schemas.microsoft.com/office/drawing/2014/main" id="{91DE9707-1126-D387-0ACA-9BA6E5095BBC}"/>
              </a:ext>
            </a:extLst>
          </p:cNvPr>
          <p:cNvPicPr/>
          <p:nvPr/>
        </p:nvPicPr>
        <p:blipFill>
          <a:blip r:embed="rId4"/>
          <a:srcRect t="11648" b="8685"/>
          <a:stretch>
            <a:fillRect/>
          </a:stretch>
        </p:blipFill>
        <p:spPr>
          <a:xfrm>
            <a:off x="680998" y="3124943"/>
            <a:ext cx="4764305" cy="321178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1078F632-EE9A-1C82-38A0-21156D129B4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40735" y="2483676"/>
            <a:ext cx="5744928" cy="4318022"/>
          </a:xfrm>
          <a:prstGeom prst="rect">
            <a:avLst/>
          </a:prstGeom>
        </p:spPr>
      </p:pic>
      <p:sp>
        <p:nvSpPr>
          <p:cNvPr id="55" name="标题 1">
            <a:extLst>
              <a:ext uri="{FF2B5EF4-FFF2-40B4-BE49-F238E27FC236}">
                <a16:creationId xmlns:a16="http://schemas.microsoft.com/office/drawing/2014/main" id="{BCE63EBA-7618-DB8D-2F88-2AEFBEEA3D8A}"/>
              </a:ext>
            </a:extLst>
          </p:cNvPr>
          <p:cNvSpPr txBox="1">
            <a:spLocks/>
          </p:cNvSpPr>
          <p:nvPr/>
        </p:nvSpPr>
        <p:spPr>
          <a:xfrm>
            <a:off x="506337" y="2411506"/>
            <a:ext cx="5884189" cy="59857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 Light" panose="020B0502040204020203" pitchFamily="34" charset="-122"/>
                <a:ea typeface="Microsoft YaHei UI Light" panose="020B0502040204020203" pitchFamily="34" charset="-122"/>
                <a:cs typeface="+mj-cs"/>
              </a:defRPr>
            </a:lvl1pPr>
          </a:lstStyle>
          <a:p>
            <a:r>
              <a:rPr lang="zh-CN" altLang="en-US" b="1" dirty="0"/>
              <a:t>复杂疾病的代谢物理学 </a:t>
            </a:r>
            <a:r>
              <a:rPr lang="en-US" altLang="zh-CN" b="1" dirty="0"/>
              <a:t>(PNAS 2023)</a:t>
            </a:r>
            <a:endParaRPr lang="zh-CN" altLang="en-US" dirty="0"/>
          </a:p>
        </p:txBody>
      </p:sp>
      <p:sp>
        <p:nvSpPr>
          <p:cNvPr id="56" name="文本框 4">
            <a:extLst>
              <a:ext uri="{FF2B5EF4-FFF2-40B4-BE49-F238E27FC236}">
                <a16:creationId xmlns:a16="http://schemas.microsoft.com/office/drawing/2014/main" id="{66F0C46E-CB9E-7D79-BD6B-C83002EEDB0B}"/>
              </a:ext>
            </a:extLst>
          </p:cNvPr>
          <p:cNvSpPr txBox="1"/>
          <p:nvPr/>
        </p:nvSpPr>
        <p:spPr>
          <a:xfrm>
            <a:off x="768327" y="6303472"/>
            <a:ext cx="458964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zh-CN" sz="2000" dirty="0" err="1">
                <a:ln>
                  <a:solidFill>
                    <a:schemeClr val="tx1"/>
                  </a:solidFill>
                </a:ln>
                <a:sym typeface="+mn-ea"/>
              </a:rPr>
              <a:t>溃疡性结肠炎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  <a:sym typeface="+mn-ea"/>
              </a:rPr>
              <a:t> (UC</a:t>
            </a:r>
            <a:r>
              <a:rPr lang="zh-CN" altLang="en-US" sz="2000" dirty="0">
                <a:ln>
                  <a:solidFill>
                    <a:schemeClr val="tx1"/>
                  </a:solidFill>
                </a:ln>
                <a:sym typeface="+mn-ea"/>
              </a:rPr>
              <a:t>）    </a:t>
            </a:r>
            <a:r>
              <a:rPr lang="en-US" altLang="zh-CN" sz="2000" dirty="0" err="1">
                <a:ln>
                  <a:solidFill>
                    <a:schemeClr val="tx1"/>
                  </a:solidFill>
                </a:ln>
                <a:sym typeface="+mn-ea"/>
              </a:rPr>
              <a:t>克罗恩病</a:t>
            </a:r>
            <a:r>
              <a:rPr lang="en-US" altLang="zh-CN" sz="2000" dirty="0">
                <a:ln>
                  <a:solidFill>
                    <a:schemeClr val="tx1"/>
                  </a:solidFill>
                </a:ln>
                <a:sym typeface="+mn-ea"/>
              </a:rPr>
              <a:t> (CD)</a:t>
            </a:r>
            <a:endParaRPr lang="zh-CN" altLang="en-US" sz="2000" dirty="0">
              <a:ln>
                <a:solidFill>
                  <a:schemeClr val="tx1"/>
                </a:solidFill>
              </a:ln>
              <a:sym typeface="+mn-ea"/>
            </a:endParaRPr>
          </a:p>
        </p:txBody>
      </p:sp>
      <p:sp>
        <p:nvSpPr>
          <p:cNvPr id="57" name="Title 1">
            <a:extLst>
              <a:ext uri="{FF2B5EF4-FFF2-40B4-BE49-F238E27FC236}">
                <a16:creationId xmlns:a16="http://schemas.microsoft.com/office/drawing/2014/main" id="{CA589ECB-0259-C12C-8F79-33925F59DB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83869" y="4296115"/>
            <a:ext cx="2727133" cy="1278949"/>
          </a:xfrm>
          <a:solidFill>
            <a:schemeClr val="accent2"/>
          </a:solidFill>
        </p:spPr>
        <p:txBody>
          <a:bodyPr>
            <a:normAutofit fontScale="90000"/>
          </a:bodyPr>
          <a:lstStyle/>
          <a:p>
            <a:pPr algn="ctr"/>
            <a:r>
              <a:rPr lang="zh-CN" altLang="en-US" sz="4000" b="1" dirty="0"/>
              <a:t>为药物设计提供指导</a:t>
            </a:r>
            <a:endParaRPr lang="en-US" sz="4000" b="1" dirty="0"/>
          </a:p>
        </p:txBody>
      </p:sp>
      <p:pic>
        <p:nvPicPr>
          <p:cNvPr id="2" name="Picture 2" descr="Histamine,Molecule.,It,Is,Amine,,Nitrogenous,Compound,,Stimulant,Of,Gastric - AlternaCare">
            <a:extLst>
              <a:ext uri="{FF2B5EF4-FFF2-40B4-BE49-F238E27FC236}">
                <a16:creationId xmlns:a16="http://schemas.microsoft.com/office/drawing/2014/main" id="{239E4690-6F9E-1A6E-6F63-F518C18699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3958" y="5631206"/>
            <a:ext cx="1425701" cy="950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7245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5">
            <a:extLst>
              <a:ext uri="{FF2B5EF4-FFF2-40B4-BE49-F238E27FC236}">
                <a16:creationId xmlns:a16="http://schemas.microsoft.com/office/drawing/2014/main" id="{7B1348DE-D336-DC56-C6F8-74CBE73670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601" y="1362040"/>
            <a:ext cx="4972985" cy="222336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285750" indent="-285750" eaLnBrk="0" hangingPunct="0">
              <a:lnSpc>
                <a:spcPts val="2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图论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对偶互作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285750" indent="-285750" eaLnBrk="0" hangingPunct="0">
              <a:lnSpc>
                <a:spcPts val="2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超图</a:t>
            </a: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: </a:t>
            </a: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高阶互作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eaLnBrk="0" hangingPunct="0">
              <a:lnSpc>
                <a:spcPts val="2800"/>
              </a:lnSpc>
              <a:defRPr/>
            </a:pP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ts val="2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高阶互作普遍存在，更能解释自然现象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ts val="2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包括高阶互作的模型精度更高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  <a:p>
            <a:pPr marL="342900" indent="-342900" eaLnBrk="0" hangingPunct="0">
              <a:lnSpc>
                <a:spcPts val="28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20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高阶互作论文越来越多</a:t>
            </a:r>
            <a:endParaRPr lang="en-US" altLang="zh-CN" sz="2000" dirty="0">
              <a:solidFill>
                <a:srgbClr val="000000"/>
              </a:solidFill>
              <a:latin typeface="Arial" panose="020B0604020202020204" pitchFamily="34" charset="0"/>
              <a:ea typeface="等线" pitchFamily="2" charset="-122"/>
              <a:cs typeface="Arial" panose="020B0604020202020204" pitchFamily="34" charset="0"/>
            </a:endParaRPr>
          </a:p>
        </p:txBody>
      </p:sp>
      <p:pic>
        <p:nvPicPr>
          <p:cNvPr id="5" name="图片 3">
            <a:extLst>
              <a:ext uri="{FF2B5EF4-FFF2-40B4-BE49-F238E27FC236}">
                <a16:creationId xmlns:a16="http://schemas.microsoft.com/office/drawing/2014/main" id="{8A2C4FB9-A509-34B8-D781-C468360521E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3104" t="10284" r="21864"/>
          <a:stretch>
            <a:fillRect/>
          </a:stretch>
        </p:blipFill>
        <p:spPr>
          <a:xfrm>
            <a:off x="6096000" y="3745646"/>
            <a:ext cx="5496087" cy="2906884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7DDFDD-3156-83F8-A24E-3C1A9C3CB6CF}"/>
              </a:ext>
            </a:extLst>
          </p:cNvPr>
          <p:cNvSpPr txBox="1"/>
          <p:nvPr/>
        </p:nvSpPr>
        <p:spPr>
          <a:xfrm>
            <a:off x="1823397" y="522116"/>
            <a:ext cx="87629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fontAlgn="auto">
              <a:spcAft>
                <a:spcPts val="0"/>
              </a:spcAft>
              <a:defRPr/>
            </a:pP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问题一</a:t>
            </a:r>
            <a:r>
              <a:rPr lang="en-US" altLang="zh-CN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: </a:t>
            </a:r>
            <a:r>
              <a:rPr lang="zh-CN" altLang="en-US" sz="2800" dirty="0">
                <a:solidFill>
                  <a:srgbClr val="333399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如何构建超出对偶互作的高阶互作网络？</a:t>
            </a:r>
            <a:endParaRPr lang="en-US" altLang="zh-CN" sz="2800" dirty="0">
              <a:solidFill>
                <a:srgbClr val="333399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FBAC06FE-FC8F-E0EE-A6F4-CD89631D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601" y="3745646"/>
            <a:ext cx="5065160" cy="3003802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9" name="Picture 10">
            <a:extLst>
              <a:ext uri="{FF2B5EF4-FFF2-40B4-BE49-F238E27FC236}">
                <a16:creationId xmlns:a16="http://schemas.microsoft.com/office/drawing/2014/main" id="{F44F11E5-0D9F-AE57-E046-9BF7B84FA90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7568" t="15585" r="3477" b="23445"/>
          <a:stretch>
            <a:fillRect/>
          </a:stretch>
        </p:blipFill>
        <p:spPr>
          <a:xfrm>
            <a:off x="6096000" y="1281422"/>
            <a:ext cx="5104035" cy="2179678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24B42F8-A327-7800-561E-E3CB647CC337}"/>
              </a:ext>
            </a:extLst>
          </p:cNvPr>
          <p:cNvSpPr txBox="1"/>
          <p:nvPr/>
        </p:nvSpPr>
        <p:spPr>
          <a:xfrm>
            <a:off x="6481781" y="3327854"/>
            <a:ext cx="47182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solidFill>
                  <a:srgbClr val="000000"/>
                </a:solidFill>
                <a:latin typeface="Arial" panose="020B0604020202020204" pitchFamily="34" charset="0"/>
                <a:ea typeface="等线" pitchFamily="2" charset="-122"/>
                <a:cs typeface="Arial" panose="020B0604020202020204" pitchFamily="34" charset="0"/>
              </a:rPr>
              <a:t>图论                一阶超图               二阶超图                  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366779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Segoe UI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60957307_TF10001108_Win32" id="{08D89365-2E4C-432D-9349-8DF9B80AEEA1}" vid="{010FF314-90DF-4A21-BD0D-ADCBA34234AC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{229870EC-263A-4CFC-A429-A19B587FD939}tf10001108_win32</Template>
  <TotalTime>10246</TotalTime>
  <Words>1101</Words>
  <Application>Microsoft Office PowerPoint</Application>
  <PresentationFormat>宽屏</PresentationFormat>
  <Paragraphs>231</Paragraphs>
  <Slides>25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2" baseType="lpstr">
      <vt:lpstr>Arial Unicode MS</vt:lpstr>
      <vt:lpstr>ElsevierGulliver</vt:lpstr>
      <vt:lpstr>Hiragino Sans GB</vt:lpstr>
      <vt:lpstr>Microsoft YaHei UI</vt:lpstr>
      <vt:lpstr>Microsoft YaHei UI Light</vt:lpstr>
      <vt:lpstr>PingFang SC</vt:lpstr>
      <vt:lpstr>等线</vt:lpstr>
      <vt:lpstr>黑体</vt:lpstr>
      <vt:lpstr>Arial</vt:lpstr>
      <vt:lpstr>Arial Black</vt:lpstr>
      <vt:lpstr>Calibri</vt:lpstr>
      <vt:lpstr>Cambria Math</vt:lpstr>
      <vt:lpstr>Merriweather</vt:lpstr>
      <vt:lpstr>Segoe UI Light</vt:lpstr>
      <vt:lpstr>Symbol</vt:lpstr>
      <vt:lpstr>Times New Roman</vt:lpstr>
      <vt:lpstr>自定义</vt:lpstr>
      <vt:lpstr>PowerPoint 演示文稿</vt:lpstr>
      <vt:lpstr> 还原论与系统论的交叉：一个自然科学研究新范式</vt:lpstr>
      <vt:lpstr>2024 年诺贝尔生理学或医学奖</vt:lpstr>
      <vt:lpstr>如何构建网络：一个学术界悬而未就的难题</vt:lpstr>
      <vt:lpstr>PowerPoint 演示文稿</vt:lpstr>
      <vt:lpstr>PowerPoint 演示文稿</vt:lpstr>
      <vt:lpstr>PowerPoint 演示文稿</vt:lpstr>
      <vt:lpstr>为药物设计提供指导</vt:lpstr>
      <vt:lpstr>PowerPoint 演示文稿</vt:lpstr>
      <vt:lpstr>PowerPoint 演示文稿</vt:lpstr>
      <vt:lpstr>PowerPoint 演示文稿</vt:lpstr>
      <vt:lpstr>PowerPoint 演示文稿</vt:lpstr>
      <vt:lpstr>超网应用</vt:lpstr>
      <vt:lpstr>PowerPoint 演示文稿</vt:lpstr>
      <vt:lpstr>GLMY 同调理论与超网相遇: 一个统计物理学新范式诞生了</vt:lpstr>
      <vt:lpstr>微生物超网的GLMY同调分析</vt:lpstr>
      <vt:lpstr>实验验证</vt:lpstr>
      <vt:lpstr>           高阶互作发现               模型验证</vt:lpstr>
      <vt:lpstr>进化新假说：高阶互作驱动群落从常态向非常态演变</vt:lpstr>
      <vt:lpstr>随机复杂系统解析：超网与Yau-Yau滤波器相遇</vt:lpstr>
      <vt:lpstr>视频1 视频2</vt:lpstr>
      <vt:lpstr>  得癌症是因为坏运气 (Bad Luck)</vt:lpstr>
      <vt:lpstr>  开辟中国式的人工智能道路，实现引领世界的宏伟目标</vt:lpstr>
      <vt:lpstr>从今年诺贝尔奖所想到的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Wu</dc:creator>
  <cp:keywords/>
  <cp:lastModifiedBy>Wu</cp:lastModifiedBy>
  <cp:revision>93</cp:revision>
  <dcterms:created xsi:type="dcterms:W3CDTF">2024-06-07T04:57:00Z</dcterms:created>
  <dcterms:modified xsi:type="dcterms:W3CDTF">2024-12-04T12:45:45Z</dcterms:modified>
  <cp:version/>
</cp:coreProperties>
</file>